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8678D63-D801-427E-9AA3-E7014CEB02DF}">
  <a:tblStyle styleId="{B8678D63-D801-427E-9AA3-E7014CEB02D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2786d81f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12786d81f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2869565b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2869565b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2800668d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2800668d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786d81f4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2786d81f4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786d81f4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2786d81f4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2786d81f4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2786d81f4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855ad17a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855ad17a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786d81f4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2786d81f4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2786d81f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2786d81f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284346368_3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284346368_3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2786d81f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2786d81f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2800668d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2800668d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2786d81f4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2786d81f4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2786d81f4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2786d81f4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2858c4e6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2858c4e6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2858c4e6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2858c4e6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upload.wikimedia.org/wikipedia/commons/f/f8/Polar_Bear_0319_-_23-11-06.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17.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6.png"/><Relationship Id="rId10"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modis.gsfc.nas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www.telegraph.co.uk/news/picturegalleries/picturesoftheday/8045678/Pictures-of-the-day-6-October-2010.html?image=4" TargetMode="External"/><Relationship Id="rId5" Type="http://schemas.openxmlformats.org/officeDocument/2006/relationships/hyperlink" Target="http://www.telegraph.co.uk/news/picturegalleries/picturesoftheday/8045678/Pictures-of-the-day-6-October-2010.html?image=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telegraph.co.uk/culture/tvandradio/tv-and-radio-reviews/11965287/The-Hunt-review.html" TargetMode="External"/><Relationship Id="rId4" Type="http://schemas.openxmlformats.org/officeDocument/2006/relationships/hyperlink" Target="http://www.telegraph.co.uk/news/picturegalleries/picturesoftheday/8045678/Pictures-of-the-day-6-October-2010.html?image=4" TargetMode="External"/><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0.png"/><Relationship Id="rId5" Type="http://schemas.openxmlformats.org/officeDocument/2006/relationships/hyperlink" Target="http://www.polarbearsinternational.org/media/images/population-status-map-2014" TargetMode="External"/><Relationship Id="rId6" Type="http://schemas.openxmlformats.org/officeDocument/2006/relationships/hyperlink" Target="http://www.polarbearsinternational.org/media/images/population-status-map-201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5.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9.png"/><Relationship Id="rId11" Type="http://schemas.openxmlformats.org/officeDocument/2006/relationships/image" Target="../media/image21.png"/><Relationship Id="rId10" Type="http://schemas.openxmlformats.org/officeDocument/2006/relationships/image" Target="../media/image25.png"/><Relationship Id="rId9"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03632" y="258037"/>
            <a:ext cx="3286500" cy="32298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b="1" i="0" lang="zh-CN" sz="3000" u="none" cap="none" strike="noStrike">
                <a:solidFill>
                  <a:srgbClr val="000000"/>
                </a:solidFill>
                <a:latin typeface="Arial"/>
                <a:ea typeface="Arial"/>
                <a:cs typeface="Arial"/>
                <a:sym typeface="Arial"/>
              </a:rPr>
              <a:t>The Impact of </a:t>
            </a:r>
            <a:endParaRPr/>
          </a:p>
          <a:p>
            <a:pPr indent="0" lvl="0" marL="0" marR="0" rtl="0" algn="ctr">
              <a:lnSpc>
                <a:spcPct val="100000"/>
              </a:lnSpc>
              <a:spcBef>
                <a:spcPts val="0"/>
              </a:spcBef>
              <a:spcAft>
                <a:spcPts val="0"/>
              </a:spcAft>
              <a:buClr>
                <a:srgbClr val="000000"/>
              </a:buClr>
              <a:buFont typeface="Arial"/>
              <a:buNone/>
            </a:pPr>
            <a:r>
              <a:rPr b="1" i="0" lang="zh-CN" sz="3000" u="none" cap="none" strike="noStrike">
                <a:solidFill>
                  <a:srgbClr val="000000"/>
                </a:solidFill>
                <a:latin typeface="Arial"/>
                <a:ea typeface="Arial"/>
                <a:cs typeface="Arial"/>
                <a:sym typeface="Arial"/>
              </a:rPr>
              <a:t>Sea Ice Change </a:t>
            </a:r>
            <a:endParaRPr/>
          </a:p>
          <a:p>
            <a:pPr indent="0" lvl="0" marL="0" marR="0" rtl="0" algn="ctr">
              <a:lnSpc>
                <a:spcPct val="100000"/>
              </a:lnSpc>
              <a:spcBef>
                <a:spcPts val="0"/>
              </a:spcBef>
              <a:spcAft>
                <a:spcPts val="0"/>
              </a:spcAft>
              <a:buClr>
                <a:srgbClr val="000000"/>
              </a:buClr>
              <a:buFont typeface="Arial"/>
              <a:buNone/>
            </a:pPr>
            <a:r>
              <a:rPr b="1" i="0" lang="zh-CN" sz="3000" u="none" cap="none" strike="noStrike">
                <a:solidFill>
                  <a:srgbClr val="000000"/>
                </a:solidFill>
                <a:latin typeface="Arial"/>
                <a:ea typeface="Arial"/>
                <a:cs typeface="Arial"/>
                <a:sym typeface="Arial"/>
              </a:rPr>
              <a:t>on </a:t>
            </a:r>
            <a:endParaRPr/>
          </a:p>
          <a:p>
            <a:pPr indent="0" lvl="0" marL="0" marR="0" rtl="0" algn="ctr">
              <a:lnSpc>
                <a:spcPct val="100000"/>
              </a:lnSpc>
              <a:spcBef>
                <a:spcPts val="0"/>
              </a:spcBef>
              <a:spcAft>
                <a:spcPts val="0"/>
              </a:spcAft>
              <a:buClr>
                <a:srgbClr val="000000"/>
              </a:buClr>
              <a:buFont typeface="Arial"/>
              <a:buNone/>
            </a:pPr>
            <a:r>
              <a:rPr b="1" i="0" lang="zh-CN" sz="3000" u="none" cap="none" strike="noStrike">
                <a:solidFill>
                  <a:srgbClr val="000000"/>
                </a:solidFill>
                <a:latin typeface="Arial"/>
                <a:ea typeface="Arial"/>
                <a:cs typeface="Arial"/>
                <a:sym typeface="Arial"/>
              </a:rPr>
              <a:t>the Polar Bear Population: </a:t>
            </a:r>
            <a:endParaRPr/>
          </a:p>
          <a:p>
            <a:pPr indent="0" lvl="0" marL="0" marR="0" rtl="0" algn="ctr">
              <a:lnSpc>
                <a:spcPct val="100000"/>
              </a:lnSpc>
              <a:spcBef>
                <a:spcPts val="0"/>
              </a:spcBef>
              <a:spcAft>
                <a:spcPts val="0"/>
              </a:spcAft>
              <a:buClr>
                <a:srgbClr val="000000"/>
              </a:buClr>
              <a:buFont typeface="Arial"/>
              <a:buNone/>
            </a:pPr>
            <a:r>
              <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rPr b="1" i="0" lang="zh-CN" sz="1400" u="none" cap="none" strike="noStrike">
                <a:solidFill>
                  <a:srgbClr val="000000"/>
                </a:solidFill>
                <a:latin typeface="Arial"/>
                <a:ea typeface="Arial"/>
                <a:cs typeface="Arial"/>
                <a:sym typeface="Arial"/>
              </a:rPr>
              <a:t>Research in </a:t>
            </a:r>
            <a:r>
              <a:rPr b="1" i="0" lang="zh-CN" sz="1400" u="none" cap="none" strike="noStrike">
                <a:solidFill>
                  <a:schemeClr val="dk1"/>
                </a:solidFill>
                <a:latin typeface="Arial"/>
                <a:ea typeface="Arial"/>
                <a:cs typeface="Arial"/>
                <a:sym typeface="Arial"/>
              </a:rPr>
              <a:t>M’Clintok Channel </a:t>
            </a:r>
            <a:endParaRPr/>
          </a:p>
          <a:p>
            <a:pPr indent="0" lvl="0" marL="0" marR="0" rtl="0" algn="ctr">
              <a:lnSpc>
                <a:spcPct val="100000"/>
              </a:lnSpc>
              <a:spcBef>
                <a:spcPts val="0"/>
              </a:spcBef>
              <a:spcAft>
                <a:spcPts val="0"/>
              </a:spcAft>
              <a:buClr>
                <a:schemeClr val="dk1"/>
              </a:buClr>
              <a:buFont typeface="Arial"/>
              <a:buNone/>
            </a:pPr>
            <a:r>
              <a:rPr b="1" i="0" lang="zh-CN" sz="1400" u="none" cap="none" strike="noStrike">
                <a:solidFill>
                  <a:schemeClr val="dk1"/>
                </a:solidFill>
                <a:latin typeface="Arial"/>
                <a:ea typeface="Arial"/>
                <a:cs typeface="Arial"/>
                <a:sym typeface="Arial"/>
              </a:rPr>
              <a:t>and Baffin Bay</a:t>
            </a:r>
            <a:endParaRPr/>
          </a:p>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chemeClr val="dk1"/>
              </a:solidFill>
              <a:latin typeface="Arial"/>
              <a:ea typeface="Arial"/>
              <a:cs typeface="Arial"/>
              <a:sym typeface="Arial"/>
            </a:endParaRPr>
          </a:p>
        </p:txBody>
      </p:sp>
      <p:pic>
        <p:nvPicPr>
          <p:cNvPr id="55" name="Google Shape;55;p13"/>
          <p:cNvPicPr preferRelativeResize="0"/>
          <p:nvPr/>
        </p:nvPicPr>
        <p:blipFill rotWithShape="1">
          <a:blip r:embed="rId3">
            <a:alphaModFix/>
          </a:blip>
          <a:srcRect b="0" l="0" r="0" t="0"/>
          <a:stretch/>
        </p:blipFill>
        <p:spPr>
          <a:xfrm>
            <a:off x="3681623" y="-2"/>
            <a:ext cx="5783100" cy="5143500"/>
          </a:xfrm>
          <a:prstGeom prst="rect">
            <a:avLst/>
          </a:prstGeom>
          <a:noFill/>
          <a:ln>
            <a:noFill/>
          </a:ln>
        </p:spPr>
      </p:pic>
      <p:sp>
        <p:nvSpPr>
          <p:cNvPr id="56" name="Google Shape;56;p13"/>
          <p:cNvSpPr txBox="1"/>
          <p:nvPr/>
        </p:nvSpPr>
        <p:spPr>
          <a:xfrm>
            <a:off x="3982137" y="4825850"/>
            <a:ext cx="5110500" cy="26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0" i="0" lang="zh-CN" sz="900" u="none" cap="none" strike="noStrike">
                <a:solidFill>
                  <a:srgbClr val="000000"/>
                </a:solidFill>
                <a:latin typeface="Arial"/>
                <a:ea typeface="Arial"/>
                <a:cs typeface="Arial"/>
                <a:sym typeface="Arial"/>
              </a:rPr>
              <a:t>image from </a:t>
            </a:r>
            <a:r>
              <a:rPr b="0" i="0" lang="zh-CN" sz="900" u="sng" cap="none" strike="noStrike">
                <a:solidFill>
                  <a:schemeClr val="hlink"/>
                </a:solidFill>
                <a:latin typeface="Arial"/>
                <a:ea typeface="Arial"/>
                <a:cs typeface="Arial"/>
                <a:sym typeface="Arial"/>
                <a:hlinkClick r:id="rId4"/>
              </a:rPr>
              <a:t>http://upload.wikimedia.org/wikipedia/commons/f/f8/Polar_Bear_0319_-_23-11-06.jpg</a:t>
            </a:r>
            <a:endParaRPr/>
          </a:p>
        </p:txBody>
      </p:sp>
      <p:sp>
        <p:nvSpPr>
          <p:cNvPr id="57" name="Google Shape;57;p13"/>
          <p:cNvSpPr txBox="1"/>
          <p:nvPr/>
        </p:nvSpPr>
        <p:spPr>
          <a:xfrm>
            <a:off x="1170925" y="3635925"/>
            <a:ext cx="1551900" cy="4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Zarrin Tasneem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cxnSp>
        <p:nvCxnSpPr>
          <p:cNvPr id="145" name="Google Shape;145;p22"/>
          <p:cNvCxnSpPr/>
          <p:nvPr/>
        </p:nvCxnSpPr>
        <p:spPr>
          <a:xfrm>
            <a:off x="288950" y="2559125"/>
            <a:ext cx="8518500" cy="0"/>
          </a:xfrm>
          <a:prstGeom prst="straightConnector1">
            <a:avLst/>
          </a:prstGeom>
          <a:noFill/>
          <a:ln cap="flat" cmpd="sng" w="9525">
            <a:solidFill>
              <a:schemeClr val="dk2"/>
            </a:solidFill>
            <a:prstDash val="solid"/>
            <a:round/>
            <a:headEnd len="med" w="med" type="none"/>
            <a:tailEnd len="med" w="med" type="none"/>
          </a:ln>
        </p:spPr>
      </p:cxnSp>
      <p:sp>
        <p:nvSpPr>
          <p:cNvPr id="146" name="Google Shape;146;p22"/>
          <p:cNvSpPr txBox="1"/>
          <p:nvPr>
            <p:ph type="title"/>
          </p:nvPr>
        </p:nvSpPr>
        <p:spPr>
          <a:xfrm>
            <a:off x="311700" y="49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Results</a:t>
            </a:r>
            <a:endParaRPr/>
          </a:p>
        </p:txBody>
      </p:sp>
      <p:pic>
        <p:nvPicPr>
          <p:cNvPr id="147" name="Google Shape;147;p22"/>
          <p:cNvPicPr preferRelativeResize="0"/>
          <p:nvPr/>
        </p:nvPicPr>
        <p:blipFill>
          <a:blip r:embed="rId3">
            <a:alphaModFix/>
          </a:blip>
          <a:stretch>
            <a:fillRect/>
          </a:stretch>
        </p:blipFill>
        <p:spPr>
          <a:xfrm>
            <a:off x="14850700" y="24243948"/>
            <a:ext cx="5254598" cy="3981576"/>
          </a:xfrm>
          <a:prstGeom prst="rect">
            <a:avLst/>
          </a:prstGeom>
          <a:noFill/>
          <a:ln>
            <a:noFill/>
          </a:ln>
        </p:spPr>
      </p:pic>
      <p:pic>
        <p:nvPicPr>
          <p:cNvPr id="148" name="Google Shape;148;p22"/>
          <p:cNvPicPr preferRelativeResize="0"/>
          <p:nvPr/>
        </p:nvPicPr>
        <p:blipFill>
          <a:blip r:embed="rId4">
            <a:alphaModFix/>
          </a:blip>
          <a:stretch>
            <a:fillRect/>
          </a:stretch>
        </p:blipFill>
        <p:spPr>
          <a:xfrm>
            <a:off x="3238000" y="137300"/>
            <a:ext cx="5594299" cy="2209500"/>
          </a:xfrm>
          <a:prstGeom prst="rect">
            <a:avLst/>
          </a:prstGeom>
          <a:noFill/>
          <a:ln>
            <a:noFill/>
          </a:ln>
        </p:spPr>
      </p:pic>
      <p:pic>
        <p:nvPicPr>
          <p:cNvPr id="149" name="Google Shape;149;p22"/>
          <p:cNvPicPr preferRelativeResize="0"/>
          <p:nvPr/>
        </p:nvPicPr>
        <p:blipFill>
          <a:blip r:embed="rId5">
            <a:alphaModFix/>
          </a:blip>
          <a:stretch>
            <a:fillRect/>
          </a:stretch>
        </p:blipFill>
        <p:spPr>
          <a:xfrm>
            <a:off x="311689" y="2749100"/>
            <a:ext cx="5596985" cy="2209500"/>
          </a:xfrm>
          <a:prstGeom prst="rect">
            <a:avLst/>
          </a:prstGeom>
          <a:noFill/>
          <a:ln>
            <a:noFill/>
          </a:ln>
        </p:spPr>
      </p:pic>
      <p:sp>
        <p:nvSpPr>
          <p:cNvPr id="150" name="Google Shape;150;p22"/>
          <p:cNvSpPr txBox="1"/>
          <p:nvPr/>
        </p:nvSpPr>
        <p:spPr>
          <a:xfrm>
            <a:off x="1074950" y="1132775"/>
            <a:ext cx="2052300" cy="6999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zh-CN" sz="1800">
                <a:solidFill>
                  <a:schemeClr val="dk1"/>
                </a:solidFill>
                <a:latin typeface="Times New Roman"/>
                <a:ea typeface="Times New Roman"/>
                <a:cs typeface="Times New Roman"/>
                <a:sym typeface="Times New Roman"/>
              </a:rPr>
              <a:t>Baffin Bay</a:t>
            </a:r>
            <a:endParaRPr sz="1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151" name="Google Shape;151;p22"/>
          <p:cNvSpPr txBox="1"/>
          <p:nvPr/>
        </p:nvSpPr>
        <p:spPr>
          <a:xfrm>
            <a:off x="5908675" y="2771450"/>
            <a:ext cx="3000000" cy="19182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zh-CN" sz="1800">
                <a:solidFill>
                  <a:schemeClr val="dk1"/>
                </a:solidFill>
                <a:latin typeface="Times New Roman"/>
                <a:ea typeface="Times New Roman"/>
                <a:cs typeface="Times New Roman"/>
                <a:sym typeface="Times New Roman"/>
              </a:rPr>
              <a:t>M’Clintock Channel</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311700" y="49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Methodology &amp; Results</a:t>
            </a:r>
            <a:endParaRPr/>
          </a:p>
        </p:txBody>
      </p:sp>
      <p:pic>
        <p:nvPicPr>
          <p:cNvPr id="157" name="Google Shape;157;p23"/>
          <p:cNvPicPr preferRelativeResize="0"/>
          <p:nvPr/>
        </p:nvPicPr>
        <p:blipFill>
          <a:blip r:embed="rId3">
            <a:alphaModFix/>
          </a:blip>
          <a:stretch>
            <a:fillRect/>
          </a:stretch>
        </p:blipFill>
        <p:spPr>
          <a:xfrm>
            <a:off x="5535600" y="1109400"/>
            <a:ext cx="2321022" cy="1688040"/>
          </a:xfrm>
          <a:prstGeom prst="rect">
            <a:avLst/>
          </a:prstGeom>
          <a:noFill/>
          <a:ln>
            <a:noFill/>
          </a:ln>
        </p:spPr>
      </p:pic>
      <p:sp>
        <p:nvSpPr>
          <p:cNvPr id="158" name="Google Shape;158;p23"/>
          <p:cNvSpPr txBox="1"/>
          <p:nvPr>
            <p:ph type="title"/>
          </p:nvPr>
        </p:nvSpPr>
        <p:spPr>
          <a:xfrm>
            <a:off x="311700" y="701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sz="1800"/>
              <a:t>-- Classification and Calculation Based on CIS Ice Charts</a:t>
            </a:r>
            <a:endParaRPr sz="1800"/>
          </a:p>
        </p:txBody>
      </p:sp>
      <p:pic>
        <p:nvPicPr>
          <p:cNvPr id="159" name="Google Shape;159;p23"/>
          <p:cNvPicPr preferRelativeResize="0"/>
          <p:nvPr/>
        </p:nvPicPr>
        <p:blipFill>
          <a:blip r:embed="rId4">
            <a:alphaModFix/>
          </a:blip>
          <a:stretch>
            <a:fillRect/>
          </a:stretch>
        </p:blipFill>
        <p:spPr>
          <a:xfrm>
            <a:off x="149150" y="1200498"/>
            <a:ext cx="2769825" cy="827650"/>
          </a:xfrm>
          <a:prstGeom prst="rect">
            <a:avLst/>
          </a:prstGeom>
          <a:noFill/>
          <a:ln>
            <a:noFill/>
          </a:ln>
        </p:spPr>
      </p:pic>
      <p:pic>
        <p:nvPicPr>
          <p:cNvPr id="160" name="Google Shape;160;p23"/>
          <p:cNvPicPr preferRelativeResize="0"/>
          <p:nvPr/>
        </p:nvPicPr>
        <p:blipFill>
          <a:blip r:embed="rId5">
            <a:alphaModFix/>
          </a:blip>
          <a:stretch>
            <a:fillRect/>
          </a:stretch>
        </p:blipFill>
        <p:spPr>
          <a:xfrm>
            <a:off x="124900" y="2678500"/>
            <a:ext cx="2818325" cy="699375"/>
          </a:xfrm>
          <a:prstGeom prst="rect">
            <a:avLst/>
          </a:prstGeom>
          <a:noFill/>
          <a:ln>
            <a:noFill/>
          </a:ln>
        </p:spPr>
      </p:pic>
      <p:pic>
        <p:nvPicPr>
          <p:cNvPr id="161" name="Google Shape;161;p23"/>
          <p:cNvPicPr preferRelativeResize="0"/>
          <p:nvPr/>
        </p:nvPicPr>
        <p:blipFill>
          <a:blip r:embed="rId6">
            <a:alphaModFix/>
          </a:blip>
          <a:stretch>
            <a:fillRect/>
          </a:stretch>
        </p:blipFill>
        <p:spPr>
          <a:xfrm>
            <a:off x="967425" y="3870075"/>
            <a:ext cx="1133276" cy="1213200"/>
          </a:xfrm>
          <a:prstGeom prst="rect">
            <a:avLst/>
          </a:prstGeom>
          <a:noFill/>
          <a:ln>
            <a:noFill/>
          </a:ln>
        </p:spPr>
      </p:pic>
      <p:sp>
        <p:nvSpPr>
          <p:cNvPr id="162" name="Google Shape;162;p23"/>
          <p:cNvSpPr/>
          <p:nvPr/>
        </p:nvSpPr>
        <p:spPr>
          <a:xfrm>
            <a:off x="1389188" y="2190725"/>
            <a:ext cx="237000" cy="325200"/>
          </a:xfrm>
          <a:prstGeom prst="downArrow">
            <a:avLst>
              <a:gd fmla="val 50000" name="adj1"/>
              <a:gd fmla="val 50000" name="adj2"/>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txBox="1"/>
          <p:nvPr/>
        </p:nvSpPr>
        <p:spPr>
          <a:xfrm>
            <a:off x="2998950" y="1200475"/>
            <a:ext cx="2116500" cy="8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concertation</a:t>
            </a:r>
            <a:endParaRPr/>
          </a:p>
          <a:p>
            <a:pPr indent="0" lvl="0" marL="0" rtl="0" algn="l">
              <a:spcBef>
                <a:spcPts val="0"/>
              </a:spcBef>
              <a:spcAft>
                <a:spcPts val="0"/>
              </a:spcAft>
              <a:buNone/>
            </a:pPr>
            <a:r>
              <a:rPr lang="zh-CN"/>
              <a:t>stage of development </a:t>
            </a:r>
            <a:endParaRPr/>
          </a:p>
          <a:p>
            <a:pPr indent="0" lvl="0" marL="0" rtl="0" algn="l">
              <a:spcBef>
                <a:spcPts val="0"/>
              </a:spcBef>
              <a:spcAft>
                <a:spcPts val="0"/>
              </a:spcAft>
              <a:buNone/>
            </a:pPr>
            <a:r>
              <a:rPr lang="zh-CN"/>
              <a:t>floe size code</a:t>
            </a:r>
            <a:endParaRPr/>
          </a:p>
        </p:txBody>
      </p:sp>
      <p:sp>
        <p:nvSpPr>
          <p:cNvPr id="164" name="Google Shape;164;p23"/>
          <p:cNvSpPr txBox="1"/>
          <p:nvPr/>
        </p:nvSpPr>
        <p:spPr>
          <a:xfrm>
            <a:off x="1652575" y="2100075"/>
            <a:ext cx="1266300" cy="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CIS Ice-Code </a:t>
            </a:r>
            <a:endParaRPr/>
          </a:p>
          <a:p>
            <a:pPr indent="0" lvl="0" marL="0" rtl="0" algn="l">
              <a:spcBef>
                <a:spcPts val="0"/>
              </a:spcBef>
              <a:spcAft>
                <a:spcPts val="0"/>
              </a:spcAft>
              <a:buClr>
                <a:schemeClr val="dk1"/>
              </a:buClr>
              <a:buSzPts val="1100"/>
              <a:buFont typeface="Arial"/>
              <a:buNone/>
            </a:pPr>
            <a:r>
              <a:rPr lang="zh-CN"/>
              <a:t>Mapping</a:t>
            </a:r>
            <a:endParaRPr/>
          </a:p>
          <a:p>
            <a:pPr indent="0" lvl="0" marL="0" rtl="0" algn="l">
              <a:spcBef>
                <a:spcPts val="0"/>
              </a:spcBef>
              <a:spcAft>
                <a:spcPts val="0"/>
              </a:spcAft>
              <a:buNone/>
            </a:pPr>
            <a:r>
              <a:t/>
            </a:r>
            <a:endParaRPr/>
          </a:p>
        </p:txBody>
      </p:sp>
      <p:sp>
        <p:nvSpPr>
          <p:cNvPr id="165" name="Google Shape;165;p23"/>
          <p:cNvSpPr/>
          <p:nvPr/>
        </p:nvSpPr>
        <p:spPr>
          <a:xfrm>
            <a:off x="1415563" y="3461363"/>
            <a:ext cx="237000" cy="325200"/>
          </a:xfrm>
          <a:prstGeom prst="downArrow">
            <a:avLst>
              <a:gd fmla="val 50000" name="adj1"/>
              <a:gd fmla="val 50000" name="adj2"/>
            </a:avLst>
          </a:prstGeom>
          <a:solidFill>
            <a:srgbClr val="3D85C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p:nvPr/>
        </p:nvSpPr>
        <p:spPr>
          <a:xfrm>
            <a:off x="3347125" y="2481450"/>
            <a:ext cx="2094600" cy="180600"/>
          </a:xfrm>
          <a:prstGeom prst="rightArrow">
            <a:avLst>
              <a:gd fmla="val 50000" name="adj1"/>
              <a:gd fmla="val 50000" name="adj2"/>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3"/>
          <p:cNvSpPr txBox="1"/>
          <p:nvPr/>
        </p:nvSpPr>
        <p:spPr>
          <a:xfrm>
            <a:off x="3906100" y="2578925"/>
            <a:ext cx="13155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Visualization</a:t>
            </a:r>
            <a:endParaRPr/>
          </a:p>
        </p:txBody>
      </p:sp>
      <p:sp>
        <p:nvSpPr>
          <p:cNvPr id="168" name="Google Shape;168;p23"/>
          <p:cNvSpPr txBox="1"/>
          <p:nvPr/>
        </p:nvSpPr>
        <p:spPr>
          <a:xfrm>
            <a:off x="3293500" y="3340300"/>
            <a:ext cx="13155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Calculation</a:t>
            </a:r>
            <a:endParaRPr/>
          </a:p>
        </p:txBody>
      </p:sp>
      <p:sp>
        <p:nvSpPr>
          <p:cNvPr id="169" name="Google Shape;169;p23"/>
          <p:cNvSpPr/>
          <p:nvPr/>
        </p:nvSpPr>
        <p:spPr>
          <a:xfrm>
            <a:off x="3347125" y="3650850"/>
            <a:ext cx="996000" cy="180600"/>
          </a:xfrm>
          <a:prstGeom prst="rightArrow">
            <a:avLst>
              <a:gd fmla="val 50000" name="adj1"/>
              <a:gd fmla="val 50000" name="adj2"/>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23"/>
          <p:cNvPicPr preferRelativeResize="0"/>
          <p:nvPr/>
        </p:nvPicPr>
        <p:blipFill>
          <a:blip r:embed="rId7">
            <a:alphaModFix/>
          </a:blip>
          <a:stretch>
            <a:fillRect/>
          </a:stretch>
        </p:blipFill>
        <p:spPr>
          <a:xfrm>
            <a:off x="14850700" y="24243948"/>
            <a:ext cx="5254598" cy="3981576"/>
          </a:xfrm>
          <a:prstGeom prst="rect">
            <a:avLst/>
          </a:prstGeom>
          <a:noFill/>
          <a:ln>
            <a:noFill/>
          </a:ln>
        </p:spPr>
      </p:pic>
      <p:pic>
        <p:nvPicPr>
          <p:cNvPr id="171" name="Google Shape;171;p23"/>
          <p:cNvPicPr preferRelativeResize="0"/>
          <p:nvPr/>
        </p:nvPicPr>
        <p:blipFill>
          <a:blip r:embed="rId8">
            <a:alphaModFix/>
          </a:blip>
          <a:stretch>
            <a:fillRect/>
          </a:stretch>
        </p:blipFill>
        <p:spPr>
          <a:xfrm>
            <a:off x="7219950" y="3159700"/>
            <a:ext cx="1851037" cy="1511150"/>
          </a:xfrm>
          <a:prstGeom prst="rect">
            <a:avLst/>
          </a:prstGeom>
          <a:noFill/>
          <a:ln>
            <a:noFill/>
          </a:ln>
        </p:spPr>
      </p:pic>
      <p:pic>
        <p:nvPicPr>
          <p:cNvPr id="172" name="Google Shape;172;p23"/>
          <p:cNvPicPr preferRelativeResize="0"/>
          <p:nvPr/>
        </p:nvPicPr>
        <p:blipFill>
          <a:blip r:embed="rId9">
            <a:alphaModFix/>
          </a:blip>
          <a:stretch>
            <a:fillRect/>
          </a:stretch>
        </p:blipFill>
        <p:spPr>
          <a:xfrm>
            <a:off x="5048038" y="3159699"/>
            <a:ext cx="1851043" cy="1511150"/>
          </a:xfrm>
          <a:prstGeom prst="rect">
            <a:avLst/>
          </a:prstGeom>
          <a:noFill/>
          <a:ln>
            <a:noFill/>
          </a:ln>
        </p:spPr>
      </p:pic>
      <p:sp>
        <p:nvSpPr>
          <p:cNvPr id="173" name="Google Shape;173;p23"/>
          <p:cNvSpPr txBox="1"/>
          <p:nvPr/>
        </p:nvSpPr>
        <p:spPr>
          <a:xfrm>
            <a:off x="3608400" y="2192325"/>
            <a:ext cx="1927200" cy="3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MANICE Description</a:t>
            </a:r>
            <a:endParaRPr/>
          </a:p>
        </p:txBody>
      </p:sp>
      <p:pic>
        <p:nvPicPr>
          <p:cNvPr id="174" name="Google Shape;174;p23"/>
          <p:cNvPicPr preferRelativeResize="0"/>
          <p:nvPr/>
        </p:nvPicPr>
        <p:blipFill>
          <a:blip r:embed="rId10">
            <a:alphaModFix/>
          </a:blip>
          <a:stretch>
            <a:fillRect/>
          </a:stretch>
        </p:blipFill>
        <p:spPr>
          <a:xfrm>
            <a:off x="4604077" y="3159700"/>
            <a:ext cx="2515098" cy="151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1000"/>
                                        <p:tgtEl>
                                          <p:spTgt spid="1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4"/>
          <p:cNvSpPr txBox="1"/>
          <p:nvPr>
            <p:ph type="title"/>
          </p:nvPr>
        </p:nvSpPr>
        <p:spPr>
          <a:xfrm>
            <a:off x="311700" y="49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Methodology &amp; Results</a:t>
            </a:r>
            <a:endParaRPr/>
          </a:p>
        </p:txBody>
      </p:sp>
      <p:pic>
        <p:nvPicPr>
          <p:cNvPr id="180" name="Google Shape;180;p24"/>
          <p:cNvPicPr preferRelativeResize="0"/>
          <p:nvPr/>
        </p:nvPicPr>
        <p:blipFill>
          <a:blip r:embed="rId3">
            <a:alphaModFix/>
          </a:blip>
          <a:stretch>
            <a:fillRect/>
          </a:stretch>
        </p:blipFill>
        <p:spPr>
          <a:xfrm>
            <a:off x="14850700" y="24243948"/>
            <a:ext cx="5254598" cy="3981576"/>
          </a:xfrm>
          <a:prstGeom prst="rect">
            <a:avLst/>
          </a:prstGeom>
          <a:noFill/>
          <a:ln>
            <a:noFill/>
          </a:ln>
        </p:spPr>
      </p:pic>
      <p:sp>
        <p:nvSpPr>
          <p:cNvPr id="181" name="Google Shape;181;p24"/>
          <p:cNvSpPr txBox="1"/>
          <p:nvPr>
            <p:ph type="title"/>
          </p:nvPr>
        </p:nvSpPr>
        <p:spPr>
          <a:xfrm>
            <a:off x="311700" y="701925"/>
            <a:ext cx="8601600" cy="10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sz="1800"/>
              <a:t>-- Maximum Likelihood Classification, based on reflectance values </a:t>
            </a:r>
            <a:endParaRPr sz="1800"/>
          </a:p>
          <a:p>
            <a:pPr indent="0" lvl="0" marL="0" rtl="0" algn="l">
              <a:spcBef>
                <a:spcPts val="0"/>
              </a:spcBef>
              <a:spcAft>
                <a:spcPts val="0"/>
              </a:spcAft>
              <a:buNone/>
            </a:pPr>
            <a:r>
              <a:rPr lang="zh-CN" sz="1800"/>
              <a:t>-- Used MODIS images</a:t>
            </a:r>
            <a:endParaRPr sz="1800"/>
          </a:p>
        </p:txBody>
      </p:sp>
      <p:pic>
        <p:nvPicPr>
          <p:cNvPr id="182" name="Google Shape;182;p24"/>
          <p:cNvPicPr preferRelativeResize="0"/>
          <p:nvPr/>
        </p:nvPicPr>
        <p:blipFill>
          <a:blip r:embed="rId4">
            <a:alphaModFix/>
          </a:blip>
          <a:stretch>
            <a:fillRect/>
          </a:stretch>
        </p:blipFill>
        <p:spPr>
          <a:xfrm>
            <a:off x="389250" y="1359875"/>
            <a:ext cx="3225296" cy="2345676"/>
          </a:xfrm>
          <a:prstGeom prst="rect">
            <a:avLst/>
          </a:prstGeom>
          <a:noFill/>
          <a:ln>
            <a:noFill/>
          </a:ln>
        </p:spPr>
      </p:pic>
      <p:pic>
        <p:nvPicPr>
          <p:cNvPr id="183" name="Google Shape;183;p24"/>
          <p:cNvPicPr preferRelativeResize="0"/>
          <p:nvPr/>
        </p:nvPicPr>
        <p:blipFill>
          <a:blip r:embed="rId5">
            <a:alphaModFix/>
          </a:blip>
          <a:stretch>
            <a:fillRect/>
          </a:stretch>
        </p:blipFill>
        <p:spPr>
          <a:xfrm>
            <a:off x="4233800" y="1445725"/>
            <a:ext cx="3416250" cy="2173975"/>
          </a:xfrm>
          <a:prstGeom prst="rect">
            <a:avLst/>
          </a:prstGeom>
          <a:noFill/>
          <a:ln>
            <a:noFill/>
          </a:ln>
        </p:spPr>
      </p:pic>
      <p:pic>
        <p:nvPicPr>
          <p:cNvPr descr="2005_seaice_albedo copy.jpg" id="184" name="Google Shape;184;p24"/>
          <p:cNvPicPr preferRelativeResize="0"/>
          <p:nvPr/>
        </p:nvPicPr>
        <p:blipFill>
          <a:blip r:embed="rId6">
            <a:alphaModFix/>
          </a:blip>
          <a:stretch>
            <a:fillRect/>
          </a:stretch>
        </p:blipFill>
        <p:spPr>
          <a:xfrm>
            <a:off x="389250" y="3792600"/>
            <a:ext cx="4810126" cy="1304350"/>
          </a:xfrm>
          <a:prstGeom prst="rect">
            <a:avLst/>
          </a:prstGeom>
          <a:noFill/>
          <a:ln>
            <a:noFill/>
          </a:ln>
        </p:spPr>
      </p:pic>
      <p:sp>
        <p:nvSpPr>
          <p:cNvPr id="185" name="Google Shape;185;p24"/>
          <p:cNvSpPr txBox="1"/>
          <p:nvPr/>
        </p:nvSpPr>
        <p:spPr>
          <a:xfrm>
            <a:off x="5556625" y="4141800"/>
            <a:ext cx="3225300" cy="7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a:t>Surface albedo for landfast ice: &gt;0.8</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NDSI Band math: (b4-b6)/(b4+b6)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5"/>
          <p:cNvSpPr txBox="1"/>
          <p:nvPr/>
        </p:nvSpPr>
        <p:spPr>
          <a:xfrm>
            <a:off x="89900" y="1384075"/>
            <a:ext cx="1749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CN" sz="1800">
                <a:solidFill>
                  <a:schemeClr val="dk1"/>
                </a:solidFill>
                <a:latin typeface="Times New Roman"/>
                <a:ea typeface="Times New Roman"/>
                <a:cs typeface="Times New Roman"/>
                <a:sym typeface="Times New Roman"/>
              </a:rPr>
              <a:t>Baffin Bay</a:t>
            </a:r>
            <a:endParaRPr b="1"/>
          </a:p>
        </p:txBody>
      </p:sp>
      <p:sp>
        <p:nvSpPr>
          <p:cNvPr id="191" name="Google Shape;191;p25"/>
          <p:cNvSpPr/>
          <p:nvPr/>
        </p:nvSpPr>
        <p:spPr>
          <a:xfrm>
            <a:off x="1312650" y="852575"/>
            <a:ext cx="321600" cy="1719000"/>
          </a:xfrm>
          <a:prstGeom prst="leftBrace">
            <a:avLst>
              <a:gd fmla="val 8333" name="adj1"/>
              <a:gd fmla="val 50000" name="adj2"/>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5"/>
          <p:cNvSpPr/>
          <p:nvPr/>
        </p:nvSpPr>
        <p:spPr>
          <a:xfrm>
            <a:off x="1839500" y="852575"/>
            <a:ext cx="3250500" cy="692100"/>
          </a:xfrm>
          <a:prstGeom prst="rightArrowCallout">
            <a:avLst>
              <a:gd fmla="val 25000" name="adj1"/>
              <a:gd fmla="val 22724" name="adj2"/>
              <a:gd fmla="val 25000" name="adj3"/>
              <a:gd fmla="val 8463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Break-up/Freeze-up period </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Clr>
                <a:srgbClr val="2C3F71"/>
              </a:buClr>
              <a:buFont typeface="Arial"/>
              <a:buNone/>
            </a:pPr>
            <a:r>
              <a:rPr lang="zh-CN" sz="1800">
                <a:solidFill>
                  <a:srgbClr val="EFEFEF"/>
                </a:solidFill>
                <a:latin typeface="Times New Roman"/>
                <a:ea typeface="Times New Roman"/>
                <a:cs typeface="Times New Roman"/>
                <a:sym typeface="Times New Roman"/>
              </a:rPr>
              <a:t>(longer)</a:t>
            </a:r>
            <a:endParaRPr>
              <a:solidFill>
                <a:srgbClr val="EFEFEF"/>
              </a:solidFill>
            </a:endParaRPr>
          </a:p>
        </p:txBody>
      </p:sp>
      <p:sp>
        <p:nvSpPr>
          <p:cNvPr id="193" name="Google Shape;193;p25"/>
          <p:cNvSpPr/>
          <p:nvPr/>
        </p:nvSpPr>
        <p:spPr>
          <a:xfrm>
            <a:off x="1839500" y="1879525"/>
            <a:ext cx="2750400" cy="692100"/>
          </a:xfrm>
          <a:prstGeom prst="rightArrowCallout">
            <a:avLst>
              <a:gd fmla="val 25000" name="adj1"/>
              <a:gd fmla="val 22724" name="adj2"/>
              <a:gd fmla="val 25000" name="adj3"/>
              <a:gd fmla="val 8463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First-Year Ice (larger)</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Fast Ice (stable)</a:t>
            </a:r>
            <a:endParaRPr>
              <a:solidFill>
                <a:srgbClr val="EFEFEF"/>
              </a:solidFill>
            </a:endParaRPr>
          </a:p>
        </p:txBody>
      </p:sp>
      <p:sp>
        <p:nvSpPr>
          <p:cNvPr id="194" name="Google Shape;194;p25"/>
          <p:cNvSpPr/>
          <p:nvPr/>
        </p:nvSpPr>
        <p:spPr>
          <a:xfrm>
            <a:off x="5295250" y="794825"/>
            <a:ext cx="2382000" cy="794700"/>
          </a:xfrm>
          <a:prstGeom prst="rect">
            <a:avLst/>
          </a:prstGeom>
          <a:solidFill>
            <a:schemeClr val="lt2"/>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0B5394"/>
                </a:solidFill>
                <a:latin typeface="Times New Roman"/>
                <a:ea typeface="Times New Roman"/>
                <a:cs typeface="Times New Roman"/>
                <a:sym typeface="Times New Roman"/>
              </a:rPr>
              <a:t>Benefit survival </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zh-CN" sz="1800">
                <a:solidFill>
                  <a:srgbClr val="0B5394"/>
                </a:solidFill>
                <a:latin typeface="Times New Roman"/>
                <a:ea typeface="Times New Roman"/>
                <a:cs typeface="Times New Roman"/>
                <a:sym typeface="Times New Roman"/>
              </a:rPr>
              <a:t>Other factors</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95" name="Google Shape;195;p25"/>
          <p:cNvSpPr/>
          <p:nvPr/>
        </p:nvSpPr>
        <p:spPr>
          <a:xfrm>
            <a:off x="4884500" y="1846375"/>
            <a:ext cx="2580600" cy="794700"/>
          </a:xfrm>
          <a:prstGeom prst="rect">
            <a:avLst/>
          </a:prstGeom>
          <a:solidFill>
            <a:schemeClr val="lt2"/>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0B5394"/>
                </a:solidFill>
                <a:latin typeface="Times New Roman"/>
                <a:ea typeface="Times New Roman"/>
                <a:cs typeface="Times New Roman"/>
                <a:sym typeface="Times New Roman"/>
              </a:rPr>
              <a:t>Less suitable habitat </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rPr b="1" lang="zh-CN" sz="1800">
                <a:solidFill>
                  <a:srgbClr val="0B5394"/>
                </a:solidFill>
                <a:latin typeface="Times New Roman"/>
                <a:ea typeface="Times New Roman"/>
                <a:cs typeface="Times New Roman"/>
                <a:sym typeface="Times New Roman"/>
              </a:rPr>
              <a:t>Decreasing population</a:t>
            </a:r>
            <a:endParaRPr b="1"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96" name="Google Shape;196;p25"/>
          <p:cNvSpPr txBox="1"/>
          <p:nvPr/>
        </p:nvSpPr>
        <p:spPr>
          <a:xfrm>
            <a:off x="89900" y="3626025"/>
            <a:ext cx="1749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CN" sz="1800">
                <a:solidFill>
                  <a:schemeClr val="dk1"/>
                </a:solidFill>
                <a:latin typeface="Times New Roman"/>
                <a:ea typeface="Times New Roman"/>
                <a:cs typeface="Times New Roman"/>
                <a:sym typeface="Times New Roman"/>
              </a:rPr>
              <a:t>M’Clintock</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zh-CN" sz="1800">
                <a:solidFill>
                  <a:schemeClr val="dk1"/>
                </a:solidFill>
                <a:latin typeface="Times New Roman"/>
                <a:ea typeface="Times New Roman"/>
                <a:cs typeface="Times New Roman"/>
                <a:sym typeface="Times New Roman"/>
              </a:rPr>
              <a:t>Channel</a:t>
            </a:r>
            <a:endParaRPr b="1" sz="1800">
              <a:solidFill>
                <a:schemeClr val="dk1"/>
              </a:solidFill>
              <a:latin typeface="Times New Roman"/>
              <a:ea typeface="Times New Roman"/>
              <a:cs typeface="Times New Roman"/>
              <a:sym typeface="Times New Roman"/>
            </a:endParaRPr>
          </a:p>
        </p:txBody>
      </p:sp>
      <p:sp>
        <p:nvSpPr>
          <p:cNvPr id="197" name="Google Shape;197;p25"/>
          <p:cNvSpPr/>
          <p:nvPr/>
        </p:nvSpPr>
        <p:spPr>
          <a:xfrm>
            <a:off x="1312650" y="3094525"/>
            <a:ext cx="321600" cy="1719000"/>
          </a:xfrm>
          <a:prstGeom prst="leftBrace">
            <a:avLst>
              <a:gd fmla="val 8333" name="adj1"/>
              <a:gd fmla="val 50000" name="adj2"/>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5"/>
          <p:cNvSpPr/>
          <p:nvPr/>
        </p:nvSpPr>
        <p:spPr>
          <a:xfrm>
            <a:off x="1839500" y="3094525"/>
            <a:ext cx="3250500" cy="692100"/>
          </a:xfrm>
          <a:prstGeom prst="rightArrowCallout">
            <a:avLst>
              <a:gd fmla="val 25000" name="adj1"/>
              <a:gd fmla="val 22724" name="adj2"/>
              <a:gd fmla="val 25000" name="adj3"/>
              <a:gd fmla="val 8463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Break-up/Freeze-up period </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(stable)</a:t>
            </a:r>
            <a:endParaRPr>
              <a:solidFill>
                <a:srgbClr val="EFEFEF"/>
              </a:solidFill>
            </a:endParaRPr>
          </a:p>
        </p:txBody>
      </p:sp>
      <p:sp>
        <p:nvSpPr>
          <p:cNvPr id="199" name="Google Shape;199;p25"/>
          <p:cNvSpPr/>
          <p:nvPr/>
        </p:nvSpPr>
        <p:spPr>
          <a:xfrm>
            <a:off x="1839500" y="4018825"/>
            <a:ext cx="2902200" cy="794700"/>
          </a:xfrm>
          <a:prstGeom prst="rightArrowCallout">
            <a:avLst>
              <a:gd fmla="val 25000" name="adj1"/>
              <a:gd fmla="val 22724" name="adj2"/>
              <a:gd fmla="val 25000" name="adj3"/>
              <a:gd fmla="val 8463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First-Year Ice, Fast Ice </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EFEFEF"/>
                </a:solidFill>
                <a:latin typeface="Times New Roman"/>
                <a:ea typeface="Times New Roman"/>
                <a:cs typeface="Times New Roman"/>
                <a:sym typeface="Times New Roman"/>
              </a:rPr>
              <a:t>(no trend)</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EFEFEF"/>
              </a:solidFill>
            </a:endParaRPr>
          </a:p>
        </p:txBody>
      </p:sp>
      <p:sp>
        <p:nvSpPr>
          <p:cNvPr id="200" name="Google Shape;200;p25"/>
          <p:cNvSpPr/>
          <p:nvPr/>
        </p:nvSpPr>
        <p:spPr>
          <a:xfrm>
            <a:off x="5197150" y="3043225"/>
            <a:ext cx="3178800" cy="1609200"/>
          </a:xfrm>
          <a:prstGeom prst="rect">
            <a:avLst/>
          </a:prstGeom>
          <a:solidFill>
            <a:schemeClr val="lt2"/>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0B5394"/>
                </a:solidFill>
                <a:latin typeface="Times New Roman"/>
                <a:ea typeface="Times New Roman"/>
                <a:cs typeface="Times New Roman"/>
                <a:sym typeface="Times New Roman"/>
              </a:rPr>
              <a:t>Relatively stable environment</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rPr lang="zh-CN" sz="1800">
                <a:solidFill>
                  <a:srgbClr val="0B5394"/>
                </a:solidFill>
                <a:latin typeface="Times New Roman"/>
                <a:ea typeface="Times New Roman"/>
                <a:cs typeface="Times New Roman"/>
                <a:sym typeface="Times New Roman"/>
              </a:rPr>
              <a:t>Migration</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rPr b="1" lang="zh-CN" sz="1800">
                <a:solidFill>
                  <a:srgbClr val="0B5394"/>
                </a:solidFill>
                <a:latin typeface="Times New Roman"/>
                <a:ea typeface="Times New Roman"/>
                <a:cs typeface="Times New Roman"/>
                <a:sym typeface="Times New Roman"/>
              </a:rPr>
              <a:t>Increasing population</a:t>
            </a:r>
            <a:endParaRPr b="1" sz="1800">
              <a:solidFill>
                <a:srgbClr val="0B5394"/>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cxnSp>
        <p:nvCxnSpPr>
          <p:cNvPr id="201" name="Google Shape;201;p25"/>
          <p:cNvCxnSpPr/>
          <p:nvPr/>
        </p:nvCxnSpPr>
        <p:spPr>
          <a:xfrm>
            <a:off x="6965175" y="2190150"/>
            <a:ext cx="303600" cy="0"/>
          </a:xfrm>
          <a:prstGeom prst="straightConnector1">
            <a:avLst/>
          </a:prstGeom>
          <a:noFill/>
          <a:ln cap="flat" cmpd="sng" w="19050">
            <a:solidFill>
              <a:srgbClr val="0B5394"/>
            </a:solidFill>
            <a:prstDash val="solid"/>
            <a:round/>
            <a:headEnd len="med" w="med" type="none"/>
            <a:tailEnd len="med" w="med" type="triangle"/>
          </a:ln>
        </p:spPr>
      </p:cxnSp>
      <p:cxnSp>
        <p:nvCxnSpPr>
          <p:cNvPr id="202" name="Google Shape;202;p25"/>
          <p:cNvCxnSpPr/>
          <p:nvPr/>
        </p:nvCxnSpPr>
        <p:spPr>
          <a:xfrm>
            <a:off x="6912200" y="1101350"/>
            <a:ext cx="303600" cy="0"/>
          </a:xfrm>
          <a:prstGeom prst="straightConnector1">
            <a:avLst/>
          </a:prstGeom>
          <a:noFill/>
          <a:ln cap="flat" cmpd="sng" w="19050">
            <a:solidFill>
              <a:srgbClr val="0B5394"/>
            </a:solidFill>
            <a:prstDash val="solid"/>
            <a:round/>
            <a:headEnd len="med" w="med" type="none"/>
            <a:tailEnd len="med" w="med" type="triangle"/>
          </a:ln>
        </p:spPr>
      </p:cxnSp>
      <p:cxnSp>
        <p:nvCxnSpPr>
          <p:cNvPr id="203" name="Google Shape;203;p25"/>
          <p:cNvCxnSpPr/>
          <p:nvPr/>
        </p:nvCxnSpPr>
        <p:spPr>
          <a:xfrm>
            <a:off x="5786450" y="3464725"/>
            <a:ext cx="0" cy="321900"/>
          </a:xfrm>
          <a:prstGeom prst="straightConnector1">
            <a:avLst/>
          </a:prstGeom>
          <a:noFill/>
          <a:ln cap="flat" cmpd="sng" w="19050">
            <a:solidFill>
              <a:srgbClr val="0B5394"/>
            </a:solidFill>
            <a:prstDash val="solid"/>
            <a:round/>
            <a:headEnd len="med" w="med" type="none"/>
            <a:tailEnd len="med" w="med" type="triangle"/>
          </a:ln>
        </p:spPr>
      </p:cxnSp>
      <p:cxnSp>
        <p:nvCxnSpPr>
          <p:cNvPr id="204" name="Google Shape;204;p25"/>
          <p:cNvCxnSpPr/>
          <p:nvPr/>
        </p:nvCxnSpPr>
        <p:spPr>
          <a:xfrm>
            <a:off x="5786450" y="4027275"/>
            <a:ext cx="0" cy="340200"/>
          </a:xfrm>
          <a:prstGeom prst="straightConnector1">
            <a:avLst/>
          </a:prstGeom>
          <a:noFill/>
          <a:ln cap="flat" cmpd="sng" w="19050">
            <a:solidFill>
              <a:srgbClr val="0B5394"/>
            </a:solidFill>
            <a:prstDash val="solid"/>
            <a:round/>
            <a:headEnd len="med" w="med" type="none"/>
            <a:tailEnd len="med" w="med" type="triangle"/>
          </a:ln>
        </p:spPr>
      </p:cxnSp>
      <p:sp>
        <p:nvSpPr>
          <p:cNvPr id="205" name="Google Shape;205;p25"/>
          <p:cNvSpPr txBox="1"/>
          <p:nvPr>
            <p:ph type="title"/>
          </p:nvPr>
        </p:nvSpPr>
        <p:spPr>
          <a:xfrm>
            <a:off x="311700" y="49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Discussion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6"/>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Conclusion</a:t>
            </a:r>
            <a:endParaRPr/>
          </a:p>
        </p:txBody>
      </p:sp>
      <p:sp>
        <p:nvSpPr>
          <p:cNvPr id="211" name="Google Shape;211;p26"/>
          <p:cNvSpPr txBox="1"/>
          <p:nvPr>
            <p:ph idx="1" type="body"/>
          </p:nvPr>
        </p:nvSpPr>
        <p:spPr>
          <a:xfrm>
            <a:off x="311700" y="722425"/>
            <a:ext cx="8520600" cy="37701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Times New Roman"/>
              <a:buChar char="●"/>
            </a:pPr>
            <a:r>
              <a:rPr lang="zh-CN">
                <a:solidFill>
                  <a:schemeClr val="dk1"/>
                </a:solidFill>
                <a:latin typeface="Times New Roman"/>
                <a:ea typeface="Times New Roman"/>
                <a:cs typeface="Times New Roman"/>
                <a:sym typeface="Times New Roman"/>
              </a:rPr>
              <a:t>Key indicators.</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2C3F71"/>
              </a:buClr>
              <a:buFont typeface="Arial"/>
              <a:buNone/>
            </a:pPr>
            <a:r>
              <a:t/>
            </a:r>
            <a:endParaRPr sz="2400">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zh-CN">
                <a:solidFill>
                  <a:schemeClr val="dk1"/>
                </a:solidFill>
                <a:latin typeface="Times New Roman"/>
                <a:ea typeface="Times New Roman"/>
                <a:cs typeface="Times New Roman"/>
                <a:sym typeface="Times New Roman"/>
              </a:rPr>
              <a:t>Radarsat-1 and CIS ice charts &amp; the break-up/freeze-up period.</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zh-C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zh-CN">
                <a:solidFill>
                  <a:schemeClr val="dk1"/>
                </a:solidFill>
                <a:latin typeface="Times New Roman"/>
                <a:ea typeface="Times New Roman"/>
                <a:cs typeface="Times New Roman"/>
                <a:sym typeface="Times New Roman"/>
              </a:rPr>
              <a:t>Ice charts &amp; calculation of ice type area.</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zh-CN">
                <a:solidFill>
                  <a:schemeClr val="dk1"/>
                </a:solidFill>
                <a:latin typeface="Times New Roman"/>
                <a:ea typeface="Times New Roman"/>
                <a:cs typeface="Times New Roman"/>
                <a:sym typeface="Times New Roman"/>
              </a:rPr>
              <a:t>Maximum Likelihood Classification &amp; evaluation of ice type classification.</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zh-CN">
                <a:solidFill>
                  <a:schemeClr val="dk1"/>
                </a:solidFill>
                <a:latin typeface="Times New Roman"/>
                <a:ea typeface="Times New Roman"/>
                <a:cs typeface="Times New Roman"/>
                <a:sym typeface="Times New Roman"/>
              </a:rPr>
              <a:t>Decreasing population in Baffin Bay may be due to less first-year ice.</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lang="zh-CN">
                <a:solidFill>
                  <a:schemeClr val="dk1"/>
                </a:solidFill>
                <a:latin typeface="Times New Roman"/>
                <a:ea typeface="Times New Roman"/>
                <a:cs typeface="Times New Roman"/>
                <a:sym typeface="Times New Roman"/>
              </a:rPr>
              <a:t>Increasing population in M’Clintock Channel may result from migration.</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2C3F71"/>
              </a:buClr>
              <a:buFont typeface="Arial"/>
              <a:buNone/>
            </a:pPr>
            <a:r>
              <a:t/>
            </a:r>
            <a:endParaRPr sz="24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2C3F71"/>
              </a:buClr>
              <a:buFont typeface="Arial"/>
              <a:buNone/>
            </a:pPr>
            <a:r>
              <a:t/>
            </a:r>
            <a:endParaRPr sz="14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2C3F71"/>
              </a:buClr>
              <a:buFont typeface="Arial"/>
              <a:buNone/>
            </a:pPr>
            <a:r>
              <a:t/>
            </a:r>
            <a:endParaRPr sz="14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2C3F71"/>
              </a:buClr>
              <a:buFont typeface="Arial"/>
              <a:buNone/>
            </a:pPr>
            <a:r>
              <a:t/>
            </a:r>
            <a:endParaRPr sz="1400">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nvSpPr>
        <p:spPr>
          <a:xfrm>
            <a:off x="0" y="393775"/>
            <a:ext cx="8946300" cy="12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sz="3600"/>
              <a:t>Hopefully, We Can All Take An Initiative To Reduce The Polar Bear Vulnerability</a:t>
            </a:r>
            <a:endParaRPr b="1" sz="3600"/>
          </a:p>
        </p:txBody>
      </p:sp>
      <p:pic>
        <p:nvPicPr>
          <p:cNvPr descr="9d984dc052722f0be657a86a80f9ac73.jpg" id="217" name="Google Shape;217;p27"/>
          <p:cNvPicPr preferRelativeResize="0"/>
          <p:nvPr/>
        </p:nvPicPr>
        <p:blipFill>
          <a:blip r:embed="rId3">
            <a:alphaModFix/>
          </a:blip>
          <a:stretch>
            <a:fillRect/>
          </a:stretch>
        </p:blipFill>
        <p:spPr>
          <a:xfrm>
            <a:off x="2392950" y="1710800"/>
            <a:ext cx="4241925" cy="2827950"/>
          </a:xfrm>
          <a:prstGeom prst="rect">
            <a:avLst/>
          </a:prstGeom>
          <a:noFill/>
          <a:ln>
            <a:noFill/>
          </a:ln>
        </p:spPr>
      </p:pic>
      <p:sp>
        <p:nvSpPr>
          <p:cNvPr id="218" name="Google Shape;218;p27"/>
          <p:cNvSpPr txBox="1"/>
          <p:nvPr/>
        </p:nvSpPr>
        <p:spPr>
          <a:xfrm>
            <a:off x="997575" y="4780250"/>
            <a:ext cx="8050500" cy="36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900"/>
              <a:t>retrieved from: https://s-media-cache-ak0.pinimg.com/736x/9d/98/4d/9d984dc052722f0be657a86a80f9ac73.jpg</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8"/>
          <p:cNvSpPr txBox="1"/>
          <p:nvPr>
            <p:ph type="title"/>
          </p:nvPr>
        </p:nvSpPr>
        <p:spPr>
          <a:xfrm>
            <a:off x="311700" y="125650"/>
            <a:ext cx="8520600" cy="58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References</a:t>
            </a:r>
            <a:endParaRPr/>
          </a:p>
        </p:txBody>
      </p:sp>
      <p:sp>
        <p:nvSpPr>
          <p:cNvPr id="224" name="Google Shape;224;p28"/>
          <p:cNvSpPr txBox="1"/>
          <p:nvPr>
            <p:ph idx="1" type="body"/>
          </p:nvPr>
        </p:nvSpPr>
        <p:spPr>
          <a:xfrm>
            <a:off x="241900" y="713050"/>
            <a:ext cx="8590500" cy="437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200">
                <a:solidFill>
                  <a:schemeClr val="dk1"/>
                </a:solidFill>
                <a:latin typeface="Times New Roman"/>
                <a:ea typeface="Times New Roman"/>
                <a:cs typeface="Times New Roman"/>
                <a:sym typeface="Times New Roman"/>
              </a:rPr>
              <a:t>Atkinson, S. M. (2014). BAFFIN BAY POLAR BEAR GENETIC MARK RECAPTURE: INTERIM REPORT TO THE NUNAVUT WILDLIFE RESEARCH TRUST. Iqaluit: Government of Nunavut.</a:t>
            </a:r>
            <a:endParaRPr sz="1200">
              <a:solidFill>
                <a:schemeClr val="dk1"/>
              </a:solidFill>
              <a:latin typeface="Times New Roman"/>
              <a:ea typeface="Times New Roman"/>
              <a:cs typeface="Times New Roman"/>
              <a:sym typeface="Times New Roman"/>
            </a:endParaRPr>
          </a:p>
          <a:p>
            <a:pPr indent="-457200" lvl="0" marL="457200" rtl="0" algn="l">
              <a:lnSpc>
                <a:spcPct val="100000"/>
              </a:lnSpc>
              <a:spcBef>
                <a:spcPts val="1000"/>
              </a:spcBef>
              <a:spcAft>
                <a:spcPts val="0"/>
              </a:spcAft>
              <a:buClr>
                <a:schemeClr val="dk1"/>
              </a:buClr>
              <a:buSzPts val="1100"/>
              <a:buFont typeface="Arial"/>
              <a:buNone/>
            </a:pPr>
            <a:r>
              <a:rPr lang="zh-CN" sz="1200">
                <a:solidFill>
                  <a:schemeClr val="dk1"/>
                </a:solidFill>
                <a:latin typeface="Times New Roman"/>
                <a:ea typeface="Times New Roman"/>
                <a:cs typeface="Times New Roman"/>
                <a:sym typeface="Times New Roman"/>
              </a:rPr>
              <a:t>Barber, D. G. and I. (2004), Historical Analysis of Sea Ice Conditions in M'Clintock Channel and the Gulf of Boothia, Nunavut: Implications for Ringed Seal and Polar Bear Habitat, Arctic, 57(1), 1-14. </a:t>
            </a:r>
            <a:endParaRPr sz="1200">
              <a:solidFill>
                <a:schemeClr val="dk1"/>
              </a:solidFill>
              <a:latin typeface="Times New Roman"/>
              <a:ea typeface="Times New Roman"/>
              <a:cs typeface="Times New Roman"/>
              <a:sym typeface="Times New Roman"/>
            </a:endParaRPr>
          </a:p>
          <a:p>
            <a:pPr indent="-457200" lvl="0" marL="457200" rtl="0" algn="l">
              <a:lnSpc>
                <a:spcPct val="100000"/>
              </a:lnSpc>
              <a:spcBef>
                <a:spcPts val="1000"/>
              </a:spcBef>
              <a:spcAft>
                <a:spcPts val="0"/>
              </a:spcAft>
              <a:buClr>
                <a:schemeClr val="dk1"/>
              </a:buClr>
              <a:buSzPts val="1100"/>
              <a:buFont typeface="Arial"/>
              <a:buNone/>
            </a:pPr>
            <a:r>
              <a:rPr lang="zh-CN" sz="1200">
                <a:solidFill>
                  <a:schemeClr val="dk1"/>
                </a:solidFill>
                <a:latin typeface="Times New Roman"/>
                <a:ea typeface="Times New Roman"/>
                <a:cs typeface="Times New Roman"/>
                <a:sym typeface="Times New Roman"/>
              </a:rPr>
              <a:t>Campagna, L., Van Coeverden De Groot, Peter J, B. L. Saunders, S. N. Atkinson, D. S. Weber, M. G. Dyck, P. T. Boag, and S. C. Lougheed (2013), Extensive sampling of polar bears ( Ursus maritimus) in the Northwest Passage ( Canadian Arctic Archipelago) reveals population differentiation across multiple spatial and temporal scales, Ecology and evolution, 3(9), 3152, doi:10.1002/ece3.662. </a:t>
            </a:r>
            <a:endParaRPr sz="1200">
              <a:solidFill>
                <a:schemeClr val="dk1"/>
              </a:solidFill>
              <a:latin typeface="Times New Roman"/>
              <a:ea typeface="Times New Roman"/>
              <a:cs typeface="Times New Roman"/>
              <a:sym typeface="Times New Roman"/>
            </a:endParaRPr>
          </a:p>
          <a:p>
            <a:pPr indent="-457200" lvl="0" marL="457200" rtl="0" algn="l">
              <a:lnSpc>
                <a:spcPct val="100000"/>
              </a:lnSpc>
              <a:spcBef>
                <a:spcPts val="1000"/>
              </a:spcBef>
              <a:spcAft>
                <a:spcPts val="0"/>
              </a:spcAft>
              <a:buClr>
                <a:schemeClr val="dk1"/>
              </a:buClr>
              <a:buSzPts val="1100"/>
              <a:buFont typeface="Arial"/>
              <a:buNone/>
            </a:pPr>
            <a:r>
              <a:rPr lang="zh-CN" sz="1200">
                <a:solidFill>
                  <a:schemeClr val="dk1"/>
                </a:solidFill>
                <a:latin typeface="Times New Roman"/>
                <a:ea typeface="Times New Roman"/>
                <a:cs typeface="Times New Roman"/>
                <a:sym typeface="Times New Roman"/>
              </a:rPr>
              <a:t>(2008). Baffin Bay Polar Bear Population. Iqaluit: Department of Environment, Government of Nunavut. Retrieved from Nunavut Wildlife Management Board.</a:t>
            </a:r>
            <a:endParaRPr sz="1200">
              <a:solidFill>
                <a:schemeClr val="dk1"/>
              </a:solidFill>
              <a:latin typeface="Times New Roman"/>
              <a:ea typeface="Times New Roman"/>
              <a:cs typeface="Times New Roman"/>
              <a:sym typeface="Times New Roman"/>
            </a:endParaRPr>
          </a:p>
          <a:p>
            <a:pPr indent="-457200" lvl="0" marL="457200" rtl="0" algn="l">
              <a:lnSpc>
                <a:spcPct val="100000"/>
              </a:lnSpc>
              <a:spcBef>
                <a:spcPts val="1000"/>
              </a:spcBef>
              <a:spcAft>
                <a:spcPts val="0"/>
              </a:spcAft>
              <a:buClr>
                <a:schemeClr val="dk1"/>
              </a:buClr>
              <a:buSzPts val="1100"/>
              <a:buFont typeface="Arial"/>
              <a:buNone/>
            </a:pPr>
            <a:r>
              <a:rPr lang="zh-CN" sz="1200">
                <a:solidFill>
                  <a:schemeClr val="dk1"/>
                </a:solidFill>
                <a:latin typeface="Times New Roman"/>
                <a:ea typeface="Times New Roman"/>
                <a:cs typeface="Times New Roman"/>
                <a:sym typeface="Times New Roman"/>
              </a:rPr>
              <a:t>M. Dyck, M. H. (2015). ESTIMATING THE ABUNDANCE OF THE M’CLINTOCK CHANNEL POLAR BEAR SUB-POPULATION BY GENETIC MARK-RECAPTURE. Iqaluit: Department of Environment, Government of Nunavut.</a:t>
            </a:r>
            <a:endParaRPr sz="1200">
              <a:solidFill>
                <a:schemeClr val="dk1"/>
              </a:solidFill>
              <a:latin typeface="Times New Roman"/>
              <a:ea typeface="Times New Roman"/>
              <a:cs typeface="Times New Roman"/>
              <a:sym typeface="Times New Roman"/>
            </a:endParaRPr>
          </a:p>
          <a:p>
            <a:pPr indent="-457200" lvl="0" marL="457200" rtl="0" algn="l">
              <a:lnSpc>
                <a:spcPct val="100000"/>
              </a:lnSpc>
              <a:spcBef>
                <a:spcPts val="1000"/>
              </a:spcBef>
              <a:spcAft>
                <a:spcPts val="0"/>
              </a:spcAft>
              <a:buNone/>
            </a:pPr>
            <a:r>
              <a:rPr lang="zh-CN" sz="1200">
                <a:solidFill>
                  <a:schemeClr val="dk1"/>
                </a:solidFill>
              </a:rPr>
              <a:t>MODIS Web. (n.d.). Retrieved March 26, 2016, from </a:t>
            </a:r>
            <a:r>
              <a:rPr lang="zh-CN" sz="1200" u="sng">
                <a:solidFill>
                  <a:schemeClr val="hlink"/>
                </a:solidFill>
                <a:hlinkClick r:id="rId3"/>
              </a:rPr>
              <a:t>http://modis.gsfc.nasa.gov/</a:t>
            </a:r>
            <a:endParaRPr sz="1200">
              <a:solidFill>
                <a:schemeClr val="dk1"/>
              </a:solidFill>
            </a:endParaRPr>
          </a:p>
          <a:p>
            <a:pPr indent="-457200" lvl="0" marL="457200" rtl="0" algn="l">
              <a:lnSpc>
                <a:spcPct val="100000"/>
              </a:lnSpc>
              <a:spcBef>
                <a:spcPts val="1000"/>
              </a:spcBef>
              <a:spcAft>
                <a:spcPts val="0"/>
              </a:spcAft>
              <a:buClr>
                <a:schemeClr val="dk1"/>
              </a:buClr>
              <a:buSzPts val="1100"/>
              <a:buFont typeface="Arial"/>
              <a:buNone/>
            </a:pPr>
            <a:r>
              <a:rPr lang="zh-CN" sz="1200">
                <a:solidFill>
                  <a:srgbClr val="323232"/>
                </a:solidFill>
              </a:rPr>
              <a:t>(n.d.). Retrieved March 28, 2016, from http://earthobservatory.nasa.gov/Features/SeaIce/images/sea_ice_polar_bear.jpg</a:t>
            </a:r>
            <a:endParaRPr sz="1200">
              <a:solidFill>
                <a:schemeClr val="dk1"/>
              </a:solidFill>
            </a:endParaRPr>
          </a:p>
          <a:p>
            <a:pPr indent="-457200" lvl="0" marL="457200" rtl="0" algn="l">
              <a:lnSpc>
                <a:spcPct val="100000"/>
              </a:lnSpc>
              <a:spcBef>
                <a:spcPts val="1000"/>
              </a:spcBef>
              <a:spcAft>
                <a:spcPts val="1000"/>
              </a:spcAft>
              <a:buClr>
                <a:schemeClr val="dk1"/>
              </a:buClr>
              <a:buSzPts val="1100"/>
              <a:buFont typeface="Arial"/>
              <a:buNone/>
            </a:pPr>
            <a:r>
              <a:rPr lang="zh-CN" sz="1200">
                <a:solidFill>
                  <a:schemeClr val="dk1"/>
                </a:solidFill>
                <a:latin typeface="Times New Roman"/>
                <a:ea typeface="Times New Roman"/>
                <a:cs typeface="Times New Roman"/>
                <a:sym typeface="Times New Roman"/>
              </a:rPr>
              <a:t>Taylor, M. L. (2006). Demographic parameters and harvest-explicit population viability analysis for polar bears in M'Clintock Channel, Nunavut, Canada. The journal of Wildlife Management, 1667-1673.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body"/>
          </p:nvPr>
        </p:nvSpPr>
        <p:spPr>
          <a:xfrm>
            <a:off x="3633900" y="1151325"/>
            <a:ext cx="5574900" cy="3516600"/>
          </a:xfrm>
          <a:prstGeom prst="rect">
            <a:avLst/>
          </a:prstGeom>
          <a:solidFill>
            <a:srgbClr val="000000">
              <a:alpha val="0"/>
            </a:srgbClr>
          </a:solidFill>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b="1" lang="zh-CN">
                <a:solidFill>
                  <a:srgbClr val="000000"/>
                </a:solidFill>
                <a:latin typeface="Calibri"/>
                <a:ea typeface="Calibri"/>
                <a:cs typeface="Calibri"/>
                <a:sym typeface="Calibri"/>
              </a:rPr>
              <a:t>Global population: 25,000 (60%-80% in Canada)</a:t>
            </a:r>
            <a:endParaRPr b="1">
              <a:solidFill>
                <a:srgbClr val="000000"/>
              </a:solidFill>
              <a:latin typeface="Calibri"/>
              <a:ea typeface="Calibri"/>
              <a:cs typeface="Calibri"/>
              <a:sym typeface="Calibri"/>
            </a:endParaRPr>
          </a:p>
          <a:p>
            <a:pPr indent="0" lvl="0" marL="0" rtl="0" algn="l">
              <a:spcBef>
                <a:spcPts val="0"/>
              </a:spcBef>
              <a:spcAft>
                <a:spcPts val="0"/>
              </a:spcAft>
              <a:buNone/>
            </a:pPr>
            <a:r>
              <a:rPr b="1" lang="zh-CN">
                <a:solidFill>
                  <a:srgbClr val="000000"/>
                </a:solidFill>
                <a:latin typeface="Calibri"/>
                <a:ea typeface="Calibri"/>
                <a:cs typeface="Calibri"/>
                <a:sym typeface="Calibri"/>
              </a:rPr>
              <a:t>        19 subpopulations </a:t>
            </a:r>
            <a:r>
              <a:rPr lang="zh-CN" sz="1200">
                <a:solidFill>
                  <a:schemeClr val="dk1"/>
                </a:solidFill>
                <a:latin typeface="Calibri"/>
                <a:ea typeface="Calibri"/>
                <a:cs typeface="Calibri"/>
                <a:sym typeface="Calibri"/>
              </a:rPr>
              <a:t>(Polar bear status, distribution &amp; population, n.d.)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b="1" lang="zh-CN">
                <a:solidFill>
                  <a:srgbClr val="000000"/>
                </a:solidFill>
                <a:latin typeface="Calibri"/>
                <a:ea typeface="Calibri"/>
                <a:cs typeface="Calibri"/>
                <a:sym typeface="Calibri"/>
              </a:rPr>
              <a:t>Climate change → Sea ice → Polar bear population</a:t>
            </a:r>
            <a:endParaRPr b="1">
              <a:solidFill>
                <a:srgbClr val="000000"/>
              </a:solidFill>
              <a:latin typeface="Calibri"/>
              <a:ea typeface="Calibri"/>
              <a:cs typeface="Calibri"/>
              <a:sym typeface="Calibri"/>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zh-CN">
                <a:solidFill>
                  <a:srgbClr val="000000"/>
                </a:solidFill>
                <a:latin typeface="Calibri"/>
                <a:ea typeface="Calibri"/>
                <a:cs typeface="Calibri"/>
                <a:sym typeface="Calibri"/>
              </a:rPr>
              <a:t>Break-up/Freeze-up season: Hunting and storing energy</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zh-CN">
                <a:solidFill>
                  <a:srgbClr val="000000"/>
                </a:solidFill>
                <a:latin typeface="Calibri"/>
                <a:ea typeface="Calibri"/>
                <a:cs typeface="Calibri"/>
                <a:sym typeface="Calibri"/>
              </a:rPr>
              <a:t>First-year ice &amp; Landfast ice: High density, high productivity and easy access of ringed seals</a:t>
            </a:r>
            <a:endParaRPr>
              <a:solidFill>
                <a:schemeClr val="dk1"/>
              </a:solidFill>
            </a:endParaRPr>
          </a:p>
          <a:p>
            <a:pPr indent="0" lvl="0" marL="0" rtl="0" algn="l">
              <a:spcBef>
                <a:spcPts val="0"/>
              </a:spcBef>
              <a:spcAft>
                <a:spcPts val="0"/>
              </a:spcAft>
              <a:buNone/>
            </a:pPr>
            <a:r>
              <a:t/>
            </a:r>
            <a:endParaRPr sz="1600">
              <a:solidFill>
                <a:schemeClr val="dk1"/>
              </a:solidFill>
            </a:endParaRPr>
          </a:p>
        </p:txBody>
      </p:sp>
      <p:sp>
        <p:nvSpPr>
          <p:cNvPr id="63" name="Google Shape;63;p14"/>
          <p:cNvSpPr txBox="1"/>
          <p:nvPr>
            <p:ph type="title"/>
          </p:nvPr>
        </p:nvSpPr>
        <p:spPr>
          <a:xfrm>
            <a:off x="260250" y="125613"/>
            <a:ext cx="26364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zh-CN" sz="3600">
                <a:solidFill>
                  <a:srgbClr val="000000"/>
                </a:solidFill>
              </a:rPr>
              <a:t>Introduction</a:t>
            </a:r>
            <a:endParaRPr sz="3600">
              <a:solidFill>
                <a:srgbClr val="000000"/>
              </a:solidFill>
            </a:endParaRPr>
          </a:p>
        </p:txBody>
      </p:sp>
      <p:pic>
        <p:nvPicPr>
          <p:cNvPr id="64" name="Google Shape;64;p14"/>
          <p:cNvPicPr preferRelativeResize="0"/>
          <p:nvPr/>
        </p:nvPicPr>
        <p:blipFill rotWithShape="1">
          <a:blip r:embed="rId3">
            <a:alphaModFix/>
          </a:blip>
          <a:srcRect b="0" l="14071" r="4917" t="0"/>
          <a:stretch/>
        </p:blipFill>
        <p:spPr>
          <a:xfrm>
            <a:off x="236350" y="1313050"/>
            <a:ext cx="3389149" cy="2793700"/>
          </a:xfrm>
          <a:prstGeom prst="rect">
            <a:avLst/>
          </a:prstGeom>
          <a:noFill/>
          <a:ln>
            <a:noFill/>
          </a:ln>
        </p:spPr>
      </p:pic>
      <p:sp>
        <p:nvSpPr>
          <p:cNvPr id="65" name="Google Shape;65;p14"/>
          <p:cNvSpPr txBox="1"/>
          <p:nvPr/>
        </p:nvSpPr>
        <p:spPr>
          <a:xfrm>
            <a:off x="231350" y="4863200"/>
            <a:ext cx="8623500" cy="28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900"/>
              <a:t>Retrieved from h</a:t>
            </a:r>
            <a:r>
              <a:rPr lang="zh-CN" sz="900">
                <a:uFill>
                  <a:noFill/>
                </a:uFill>
                <a:hlinkClick r:id="rId4"/>
              </a:rPr>
              <a:t>ttp://www.telegraph.co.uk/news/picturegalleries/picturesoftheday/8045678/Pictures-of-the-day-6-October-2010.html?image=4</a:t>
            </a:r>
            <a:endParaRPr sz="900">
              <a:solidFill>
                <a:schemeClr val="hlink"/>
              </a:solidFill>
              <a:uFill>
                <a:noFill/>
              </a:uFill>
              <a:latin typeface="Calibri"/>
              <a:ea typeface="Calibri"/>
              <a:cs typeface="Calibri"/>
              <a:sym typeface="Calibri"/>
              <a:hlinkClick r:id="rId5"/>
            </a:endParaRPr>
          </a:p>
          <a:p>
            <a:pPr indent="0" lvl="0" marL="0" rtl="0" algn="l">
              <a:spcBef>
                <a:spcPts val="1000"/>
              </a:spcBef>
              <a:spcAft>
                <a:spcPts val="0"/>
              </a:spcAft>
              <a:buNone/>
            </a:pPr>
            <a:r>
              <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idx="1" type="body"/>
          </p:nvPr>
        </p:nvSpPr>
        <p:spPr>
          <a:xfrm>
            <a:off x="3633900" y="1151325"/>
            <a:ext cx="5574900" cy="3516600"/>
          </a:xfrm>
          <a:prstGeom prst="rect">
            <a:avLst/>
          </a:prstGeom>
          <a:solidFill>
            <a:srgbClr val="000000">
              <a:alpha val="0"/>
            </a:srgbClr>
          </a:solidFill>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zh-CN">
                <a:solidFill>
                  <a:srgbClr val="000000"/>
                </a:solidFill>
                <a:latin typeface="Calibri"/>
                <a:ea typeface="Calibri"/>
                <a:cs typeface="Calibri"/>
                <a:sym typeface="Calibri"/>
              </a:rPr>
              <a:t>Global population: 25,000 (60%-80% in Canada)</a:t>
            </a:r>
            <a:endParaRPr>
              <a:solidFill>
                <a:srgbClr val="000000"/>
              </a:solidFill>
              <a:latin typeface="Calibri"/>
              <a:ea typeface="Calibri"/>
              <a:cs typeface="Calibri"/>
              <a:sym typeface="Calibri"/>
            </a:endParaRPr>
          </a:p>
          <a:p>
            <a:pPr indent="0" lvl="0" marL="0" rtl="0" algn="l">
              <a:spcBef>
                <a:spcPts val="0"/>
              </a:spcBef>
              <a:spcAft>
                <a:spcPts val="0"/>
              </a:spcAft>
              <a:buNone/>
            </a:pPr>
            <a:r>
              <a:rPr lang="zh-CN">
                <a:solidFill>
                  <a:srgbClr val="000000"/>
                </a:solidFill>
                <a:latin typeface="Calibri"/>
                <a:ea typeface="Calibri"/>
                <a:cs typeface="Calibri"/>
                <a:sym typeface="Calibri"/>
              </a:rPr>
              <a:t>        19 subpopulations </a:t>
            </a:r>
            <a:r>
              <a:rPr lang="zh-CN" sz="1200">
                <a:solidFill>
                  <a:schemeClr val="dk1"/>
                </a:solidFill>
                <a:latin typeface="Calibri"/>
                <a:ea typeface="Calibri"/>
                <a:cs typeface="Calibri"/>
                <a:sym typeface="Calibri"/>
              </a:rPr>
              <a:t>(Polar bear status, distribution &amp; population, n.d.)</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zh-CN">
                <a:solidFill>
                  <a:srgbClr val="000000"/>
                </a:solidFill>
                <a:latin typeface="Calibri"/>
                <a:ea typeface="Calibri"/>
                <a:cs typeface="Calibri"/>
                <a:sym typeface="Calibri"/>
              </a:rPr>
              <a:t>Climate change → Sea ice → Polar bear population</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b="1" lang="zh-CN">
                <a:solidFill>
                  <a:srgbClr val="000000"/>
                </a:solidFill>
                <a:latin typeface="Calibri"/>
                <a:ea typeface="Calibri"/>
                <a:cs typeface="Calibri"/>
                <a:sym typeface="Calibri"/>
              </a:rPr>
              <a:t>Break-up/Freeze-up season: hunting and storing energy</a:t>
            </a:r>
            <a:endParaRPr b="1">
              <a:solidFill>
                <a:srgbClr val="000000"/>
              </a:solidFill>
              <a:latin typeface="Calibri"/>
              <a:ea typeface="Calibri"/>
              <a:cs typeface="Calibri"/>
              <a:sym typeface="Calibri"/>
            </a:endParaRPr>
          </a:p>
          <a:p>
            <a:pPr indent="0" lvl="0" marL="0" rtl="0" algn="l">
              <a:spcBef>
                <a:spcPts val="0"/>
              </a:spcBef>
              <a:spcAft>
                <a:spcPts val="0"/>
              </a:spcAft>
              <a:buNone/>
            </a:pPr>
            <a:r>
              <a:t/>
            </a:r>
            <a:endParaRPr b="1">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b="1" lang="zh-CN">
                <a:solidFill>
                  <a:srgbClr val="000000"/>
                </a:solidFill>
                <a:latin typeface="Calibri"/>
                <a:ea typeface="Calibri"/>
                <a:cs typeface="Calibri"/>
                <a:sym typeface="Calibri"/>
              </a:rPr>
              <a:t>First-year ice &amp; Landfast ice: high density, high productivity and easy access of ringed seals</a:t>
            </a:r>
            <a:endParaRPr b="1">
              <a:solidFill>
                <a:schemeClr val="dk1"/>
              </a:solidFill>
            </a:endParaRPr>
          </a:p>
          <a:p>
            <a:pPr indent="0" lvl="0" marL="0" rtl="0" algn="l">
              <a:spcBef>
                <a:spcPts val="0"/>
              </a:spcBef>
              <a:spcAft>
                <a:spcPts val="0"/>
              </a:spcAft>
              <a:buNone/>
            </a:pPr>
            <a:r>
              <a:t/>
            </a:r>
            <a:endParaRPr sz="1600">
              <a:solidFill>
                <a:schemeClr val="dk1"/>
              </a:solidFill>
            </a:endParaRPr>
          </a:p>
        </p:txBody>
      </p:sp>
      <p:sp>
        <p:nvSpPr>
          <p:cNvPr id="71" name="Google Shape;71;p15"/>
          <p:cNvSpPr txBox="1"/>
          <p:nvPr>
            <p:ph type="title"/>
          </p:nvPr>
        </p:nvSpPr>
        <p:spPr>
          <a:xfrm>
            <a:off x="260250" y="125613"/>
            <a:ext cx="26364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zh-CN" sz="3600">
                <a:solidFill>
                  <a:srgbClr val="000000"/>
                </a:solidFill>
              </a:rPr>
              <a:t>Introduction</a:t>
            </a:r>
            <a:endParaRPr sz="3600">
              <a:solidFill>
                <a:srgbClr val="000000"/>
              </a:solidFill>
            </a:endParaRPr>
          </a:p>
        </p:txBody>
      </p:sp>
      <p:sp>
        <p:nvSpPr>
          <p:cNvPr id="72" name="Google Shape;72;p15"/>
          <p:cNvSpPr txBox="1"/>
          <p:nvPr/>
        </p:nvSpPr>
        <p:spPr>
          <a:xfrm>
            <a:off x="231350" y="4863200"/>
            <a:ext cx="8623500" cy="28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CN" sz="900"/>
              <a:t>Retrieved from </a:t>
            </a:r>
            <a:r>
              <a:rPr lang="zh-CN" sz="900">
                <a:uFill>
                  <a:noFill/>
                </a:uFill>
                <a:hlinkClick r:id="rId3"/>
              </a:rPr>
              <a:t>http://www.telegraph.co.uk/culture/tvandradio/tv-and-radio-reviews/11965287/The-Hunt-review.html</a:t>
            </a:r>
            <a:endParaRPr sz="900">
              <a:solidFill>
                <a:schemeClr val="hlink"/>
              </a:solidFill>
              <a:uFill>
                <a:noFill/>
              </a:uFill>
              <a:latin typeface="Calibri"/>
              <a:ea typeface="Calibri"/>
              <a:cs typeface="Calibri"/>
              <a:sym typeface="Calibri"/>
              <a:hlinkClick r:id="rId4"/>
            </a:endParaRPr>
          </a:p>
          <a:p>
            <a:pPr indent="0" lvl="0" marL="0" rtl="0" algn="l">
              <a:spcBef>
                <a:spcPts val="1000"/>
              </a:spcBef>
              <a:spcAft>
                <a:spcPts val="0"/>
              </a:spcAft>
              <a:buNone/>
            </a:pPr>
            <a:r>
              <a:t/>
            </a:r>
            <a:endParaRPr sz="900"/>
          </a:p>
        </p:txBody>
      </p:sp>
      <p:pic>
        <p:nvPicPr>
          <p:cNvPr id="73" name="Google Shape;73;p15"/>
          <p:cNvPicPr preferRelativeResize="0"/>
          <p:nvPr/>
        </p:nvPicPr>
        <p:blipFill rotWithShape="1">
          <a:blip r:embed="rId5">
            <a:alphaModFix/>
          </a:blip>
          <a:srcRect b="0" l="5504" r="4112" t="0"/>
          <a:stretch/>
        </p:blipFill>
        <p:spPr>
          <a:xfrm>
            <a:off x="194500" y="1482400"/>
            <a:ext cx="3486826" cy="2408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idx="1" type="body"/>
          </p:nvPr>
        </p:nvSpPr>
        <p:spPr>
          <a:xfrm>
            <a:off x="311700" y="1002175"/>
            <a:ext cx="8520600" cy="4479900"/>
          </a:xfrm>
          <a:prstGeom prst="rect">
            <a:avLst/>
          </a:prstGeom>
          <a:solidFill>
            <a:srgbClr val="000000">
              <a:alpha val="0"/>
            </a:srgbClr>
          </a:solidFill>
        </p:spPr>
        <p:txBody>
          <a:bodyPr anchorCtr="0" anchor="t" bIns="91425" lIns="91425" spcFirstLastPara="1" rIns="91425" wrap="square" tIns="91425">
            <a:noAutofit/>
          </a:bodyPr>
          <a:lstStyle/>
          <a:p>
            <a:pPr indent="-361950" lvl="0" marL="457200" marR="0" rtl="0" algn="l">
              <a:lnSpc>
                <a:spcPct val="115000"/>
              </a:lnSpc>
              <a:spcBef>
                <a:spcPts val="0"/>
              </a:spcBef>
              <a:spcAft>
                <a:spcPts val="0"/>
              </a:spcAft>
              <a:buClr>
                <a:schemeClr val="dk1"/>
              </a:buClr>
              <a:buSzPts val="2100"/>
              <a:buChar char="●"/>
            </a:pPr>
            <a:r>
              <a:rPr lang="zh-CN" sz="2100">
                <a:solidFill>
                  <a:srgbClr val="000000"/>
                </a:solidFill>
                <a:latin typeface="Calibri"/>
                <a:ea typeface="Calibri"/>
                <a:cs typeface="Calibri"/>
                <a:sym typeface="Calibri"/>
              </a:rPr>
              <a:t>Classify and isolate sea ice from other land cover types</a:t>
            </a:r>
            <a:endParaRPr sz="2100">
              <a:solidFill>
                <a:srgbClr val="000000"/>
              </a:solidFill>
              <a:latin typeface="Calibri"/>
              <a:ea typeface="Calibri"/>
              <a:cs typeface="Calibri"/>
              <a:sym typeface="Calibri"/>
            </a:endParaRPr>
          </a:p>
          <a:p>
            <a:pPr indent="0" lvl="0" marL="0" marR="0" rtl="0" algn="l">
              <a:lnSpc>
                <a:spcPct val="115000"/>
              </a:lnSpc>
              <a:spcBef>
                <a:spcPts val="0"/>
              </a:spcBef>
              <a:spcAft>
                <a:spcPts val="0"/>
              </a:spcAft>
              <a:buNone/>
            </a:pPr>
            <a:r>
              <a:rPr lang="zh-CN" sz="2100">
                <a:solidFill>
                  <a:srgbClr val="000000"/>
                </a:solidFill>
                <a:latin typeface="Calibri"/>
                <a:ea typeface="Calibri"/>
                <a:cs typeface="Calibri"/>
                <a:sym typeface="Calibri"/>
              </a:rPr>
              <a:t>        (land, snow, water, clouds)</a:t>
            </a:r>
            <a:endParaRPr sz="2100">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100"/>
              <a:buNone/>
            </a:pPr>
            <a:r>
              <a:t/>
            </a:r>
            <a:endParaRPr sz="2100">
              <a:solidFill>
                <a:srgbClr val="000000"/>
              </a:solidFill>
              <a:latin typeface="Calibri"/>
              <a:ea typeface="Calibri"/>
              <a:cs typeface="Calibri"/>
              <a:sym typeface="Calibri"/>
            </a:endParaRPr>
          </a:p>
          <a:p>
            <a:pPr indent="-361950" lvl="0" marL="457200" rtl="0" algn="l">
              <a:lnSpc>
                <a:spcPct val="100000"/>
              </a:lnSpc>
              <a:spcBef>
                <a:spcPts val="0"/>
              </a:spcBef>
              <a:spcAft>
                <a:spcPts val="0"/>
              </a:spcAft>
              <a:buClr>
                <a:srgbClr val="000000"/>
              </a:buClr>
              <a:buSzPts val="2100"/>
              <a:buChar char="●"/>
            </a:pPr>
            <a:r>
              <a:rPr lang="zh-CN" sz="2100">
                <a:solidFill>
                  <a:srgbClr val="000000"/>
                </a:solidFill>
                <a:latin typeface="Calibri"/>
                <a:ea typeface="Calibri"/>
                <a:cs typeface="Calibri"/>
                <a:sym typeface="Calibri"/>
              </a:rPr>
              <a:t>Identify break-up and freeze-up periods </a:t>
            </a:r>
            <a:endParaRPr sz="2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rPr lang="zh-CN" sz="2100">
                <a:solidFill>
                  <a:srgbClr val="000000"/>
                </a:solidFill>
                <a:latin typeface="Calibri"/>
                <a:ea typeface="Calibri"/>
                <a:cs typeface="Calibri"/>
                <a:sym typeface="Calibri"/>
              </a:rPr>
              <a:t>        (RADARSAT-1 &amp; CIS Ice Chart)</a:t>
            </a:r>
            <a:endParaRPr sz="2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sz="2100">
              <a:solidFill>
                <a:srgbClr val="000000"/>
              </a:solidFill>
              <a:latin typeface="Calibri"/>
              <a:ea typeface="Calibri"/>
              <a:cs typeface="Calibri"/>
              <a:sym typeface="Calibri"/>
            </a:endParaRPr>
          </a:p>
          <a:p>
            <a:pPr indent="-361950" lvl="0" marL="457200" rtl="0" algn="l">
              <a:lnSpc>
                <a:spcPct val="100000"/>
              </a:lnSpc>
              <a:spcBef>
                <a:spcPts val="0"/>
              </a:spcBef>
              <a:spcAft>
                <a:spcPts val="0"/>
              </a:spcAft>
              <a:buClr>
                <a:srgbClr val="000000"/>
              </a:buClr>
              <a:buSzPts val="2100"/>
              <a:buChar char="●"/>
            </a:pPr>
            <a:r>
              <a:rPr lang="zh-CN" sz="2100">
                <a:solidFill>
                  <a:srgbClr val="000000"/>
                </a:solidFill>
                <a:latin typeface="Calibri"/>
                <a:ea typeface="Calibri"/>
                <a:cs typeface="Calibri"/>
                <a:sym typeface="Calibri"/>
              </a:rPr>
              <a:t>Classify different sea ice types and determine the area of specific ice on break-up start date </a:t>
            </a:r>
            <a:endParaRPr sz="2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rPr lang="zh-CN" sz="2100">
                <a:solidFill>
                  <a:srgbClr val="000000"/>
                </a:solidFill>
                <a:latin typeface="Calibri"/>
                <a:ea typeface="Calibri"/>
                <a:cs typeface="Calibri"/>
                <a:sym typeface="Calibri"/>
              </a:rPr>
              <a:t>        (CIS Ice Chart &amp; MODIS)</a:t>
            </a:r>
            <a:endParaRPr sz="2100">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sz="2100">
              <a:solidFill>
                <a:srgbClr val="000000"/>
              </a:solidFill>
              <a:latin typeface="Calibri"/>
              <a:ea typeface="Calibri"/>
              <a:cs typeface="Calibri"/>
              <a:sym typeface="Calibri"/>
            </a:endParaRPr>
          </a:p>
          <a:p>
            <a:pPr indent="-361950" lvl="0" marL="457200" rtl="0" algn="l">
              <a:lnSpc>
                <a:spcPct val="100000"/>
              </a:lnSpc>
              <a:spcBef>
                <a:spcPts val="0"/>
              </a:spcBef>
              <a:spcAft>
                <a:spcPts val="0"/>
              </a:spcAft>
              <a:buClr>
                <a:srgbClr val="000000"/>
              </a:buClr>
              <a:buSzPts val="2100"/>
              <a:buChar char="●"/>
            </a:pPr>
            <a:r>
              <a:rPr lang="zh-CN" sz="2100">
                <a:solidFill>
                  <a:srgbClr val="000000"/>
                </a:solidFill>
                <a:latin typeface="Calibri"/>
                <a:ea typeface="Calibri"/>
                <a:cs typeface="Calibri"/>
                <a:sym typeface="Calibri"/>
              </a:rPr>
              <a:t>Polar bear population vs. sea ice change</a:t>
            </a:r>
            <a:endParaRPr sz="2100">
              <a:solidFill>
                <a:srgbClr val="000000"/>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1100"/>
              <a:buFont typeface="Arial"/>
              <a:buNone/>
            </a:pPr>
            <a:r>
              <a:t/>
            </a:r>
            <a:endParaRPr sz="21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100">
              <a:solidFill>
                <a:srgbClr val="000000"/>
              </a:solidFill>
              <a:latin typeface="Times New Roman"/>
              <a:ea typeface="Times New Roman"/>
              <a:cs typeface="Times New Roman"/>
              <a:sym typeface="Times New Roman"/>
            </a:endParaRPr>
          </a:p>
          <a:p>
            <a:pPr indent="0" lvl="0" marL="0" rtl="0" algn="l">
              <a:spcBef>
                <a:spcPts val="0"/>
              </a:spcBef>
              <a:spcAft>
                <a:spcPts val="1600"/>
              </a:spcAft>
              <a:buNone/>
            </a:pPr>
            <a:r>
              <a:t/>
            </a:r>
            <a:endParaRPr sz="2100">
              <a:solidFill>
                <a:srgbClr val="000000"/>
              </a:solidFill>
            </a:endParaRPr>
          </a:p>
        </p:txBody>
      </p:sp>
      <p:sp>
        <p:nvSpPr>
          <p:cNvPr id="79" name="Google Shape;79;p16"/>
          <p:cNvSpPr txBox="1"/>
          <p:nvPr>
            <p:ph type="title"/>
          </p:nvPr>
        </p:nvSpPr>
        <p:spPr>
          <a:xfrm>
            <a:off x="260250" y="125613"/>
            <a:ext cx="26364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zh-CN" sz="3600">
                <a:solidFill>
                  <a:srgbClr val="000000"/>
                </a:solidFill>
              </a:rPr>
              <a:t>Objectives</a:t>
            </a:r>
            <a:endParaRPr sz="36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235500" y="-11795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zh-CN"/>
              <a:t>Study Area</a:t>
            </a:r>
            <a:endParaRPr/>
          </a:p>
        </p:txBody>
      </p:sp>
      <p:pic>
        <p:nvPicPr>
          <p:cNvPr id="85" name="Google Shape;85;p17"/>
          <p:cNvPicPr preferRelativeResize="0"/>
          <p:nvPr/>
        </p:nvPicPr>
        <p:blipFill rotWithShape="1">
          <a:blip r:embed="rId3">
            <a:alphaModFix/>
          </a:blip>
          <a:srcRect b="5015" l="1808" r="1470" t="4772"/>
          <a:stretch/>
        </p:blipFill>
        <p:spPr>
          <a:xfrm>
            <a:off x="3839175" y="149350"/>
            <a:ext cx="3826076" cy="2759000"/>
          </a:xfrm>
          <a:prstGeom prst="rect">
            <a:avLst/>
          </a:prstGeom>
          <a:noFill/>
          <a:ln>
            <a:noFill/>
          </a:ln>
        </p:spPr>
      </p:pic>
      <p:graphicFrame>
        <p:nvGraphicFramePr>
          <p:cNvPr id="86" name="Google Shape;86;p17"/>
          <p:cNvGraphicFramePr/>
          <p:nvPr/>
        </p:nvGraphicFramePr>
        <p:xfrm>
          <a:off x="1037925" y="3048150"/>
          <a:ext cx="3000000" cy="3000000"/>
        </p:xfrm>
        <a:graphic>
          <a:graphicData uri="http://schemas.openxmlformats.org/drawingml/2006/table">
            <a:tbl>
              <a:tblPr>
                <a:noFill/>
                <a:tableStyleId>{B8678D63-D801-427E-9AA3-E7014CEB02DF}</a:tableStyleId>
              </a:tblPr>
              <a:tblGrid>
                <a:gridCol w="1897050"/>
                <a:gridCol w="1465700"/>
                <a:gridCol w="1687600"/>
                <a:gridCol w="1752050"/>
              </a:tblGrid>
              <a:tr h="286300">
                <a:tc>
                  <a:txBody>
                    <a:bodyPr/>
                    <a:lstStyle/>
                    <a:p>
                      <a:pPr indent="0" lvl="0" marL="0" rtl="0" algn="ctr">
                        <a:lnSpc>
                          <a:spcPct val="100000"/>
                        </a:lnSpc>
                        <a:spcBef>
                          <a:spcPts val="0"/>
                        </a:spcBef>
                        <a:spcAft>
                          <a:spcPts val="0"/>
                        </a:spcAft>
                        <a:buNone/>
                      </a:pPr>
                      <a:r>
                        <a:rPr b="1" lang="zh-CN">
                          <a:solidFill>
                            <a:srgbClr val="FFFFFF"/>
                          </a:solidFill>
                          <a:latin typeface="Calibri"/>
                          <a:ea typeface="Calibri"/>
                          <a:cs typeface="Calibri"/>
                          <a:sym typeface="Calibri"/>
                        </a:rPr>
                        <a:t> </a:t>
                      </a:r>
                      <a:endParaRPr b="1">
                        <a:solidFill>
                          <a:srgbClr val="FFFFFF"/>
                        </a:solidFill>
                        <a:latin typeface="Calibri"/>
                        <a:ea typeface="Calibri"/>
                        <a:cs typeface="Calibri"/>
                        <a:sym typeface="Calibri"/>
                      </a:endParaRPr>
                    </a:p>
                  </a:txBody>
                  <a:tcPr marT="91425" marB="91425" marR="68575" marL="68575">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a:solidFill>
                        <a:srgbClr val="000000"/>
                      </a:solidFill>
                      <a:prstDash val="solid"/>
                      <a:round/>
                      <a:headEnd len="sm" w="sm" type="none"/>
                      <a:tailEnd len="sm" w="sm" type="none"/>
                    </a:lnB>
                    <a:solidFill>
                      <a:srgbClr val="4F81BD"/>
                    </a:solidFill>
                  </a:tcPr>
                </a:tc>
                <a:tc>
                  <a:txBody>
                    <a:bodyPr/>
                    <a:lstStyle/>
                    <a:p>
                      <a:pPr indent="0" lvl="0" marL="0" rtl="0" algn="ctr">
                        <a:lnSpc>
                          <a:spcPct val="100000"/>
                        </a:lnSpc>
                        <a:spcBef>
                          <a:spcPts val="0"/>
                        </a:spcBef>
                        <a:spcAft>
                          <a:spcPts val="0"/>
                        </a:spcAft>
                        <a:buNone/>
                      </a:pPr>
                      <a:r>
                        <a:rPr b="1" lang="zh-CN" sz="1600">
                          <a:solidFill>
                            <a:srgbClr val="FFFFFF"/>
                          </a:solidFill>
                          <a:latin typeface="Calibri"/>
                          <a:ea typeface="Calibri"/>
                          <a:cs typeface="Calibri"/>
                          <a:sym typeface="Calibri"/>
                        </a:rPr>
                        <a:t>Year</a:t>
                      </a:r>
                      <a:endParaRPr b="1" sz="1600">
                        <a:solidFill>
                          <a:srgbClr val="FFFFFF"/>
                        </a:solidFill>
                        <a:latin typeface="Calibri"/>
                        <a:ea typeface="Calibri"/>
                        <a:cs typeface="Calibri"/>
                        <a:sym typeface="Calibri"/>
                      </a:endParaRPr>
                    </a:p>
                  </a:txBody>
                  <a:tcPr marT="91425" marB="91425" marR="68575" marL="68575">
                    <a:lnT cap="flat" cmpd="sng" w="12700">
                      <a:solidFill>
                        <a:srgbClr val="FFFFFF"/>
                      </a:solidFill>
                      <a:prstDash val="solid"/>
                      <a:round/>
                      <a:headEnd len="sm" w="sm" type="none"/>
                      <a:tailEnd len="sm" w="sm" type="none"/>
                    </a:lnT>
                    <a:lnB cap="flat" cmpd="sng">
                      <a:solidFill>
                        <a:srgbClr val="000000"/>
                      </a:solidFill>
                      <a:prstDash val="solid"/>
                      <a:round/>
                      <a:headEnd len="sm" w="sm" type="none"/>
                      <a:tailEnd len="sm" w="sm" type="none"/>
                    </a:lnB>
                    <a:solidFill>
                      <a:srgbClr val="4F81BD"/>
                    </a:solidFill>
                  </a:tcPr>
                </a:tc>
                <a:tc>
                  <a:txBody>
                    <a:bodyPr/>
                    <a:lstStyle/>
                    <a:p>
                      <a:pPr indent="0" lvl="0" marL="0" rtl="0" algn="ctr">
                        <a:lnSpc>
                          <a:spcPct val="100000"/>
                        </a:lnSpc>
                        <a:spcBef>
                          <a:spcPts val="0"/>
                        </a:spcBef>
                        <a:spcAft>
                          <a:spcPts val="0"/>
                        </a:spcAft>
                        <a:buNone/>
                      </a:pPr>
                      <a:r>
                        <a:rPr b="1" lang="zh-CN" sz="1600">
                          <a:solidFill>
                            <a:srgbClr val="FFFFFF"/>
                          </a:solidFill>
                          <a:latin typeface="Calibri"/>
                          <a:ea typeface="Calibri"/>
                          <a:cs typeface="Calibri"/>
                          <a:sym typeface="Calibri"/>
                        </a:rPr>
                        <a:t>Population</a:t>
                      </a:r>
                      <a:endParaRPr b="1" sz="1600">
                        <a:solidFill>
                          <a:srgbClr val="FFFFFF"/>
                        </a:solidFill>
                        <a:latin typeface="Calibri"/>
                        <a:ea typeface="Calibri"/>
                        <a:cs typeface="Calibri"/>
                        <a:sym typeface="Calibri"/>
                      </a:endParaRPr>
                    </a:p>
                  </a:txBody>
                  <a:tcPr marT="91425" marB="91425" marR="68575" marL="68575">
                    <a:lnT cap="flat" cmpd="sng" w="12700">
                      <a:solidFill>
                        <a:srgbClr val="FFFFFF"/>
                      </a:solidFill>
                      <a:prstDash val="solid"/>
                      <a:round/>
                      <a:headEnd len="sm" w="sm" type="none"/>
                      <a:tailEnd len="sm" w="sm" type="none"/>
                    </a:lnT>
                    <a:lnB cap="flat" cmpd="sng">
                      <a:solidFill>
                        <a:srgbClr val="000000"/>
                      </a:solidFill>
                      <a:prstDash val="solid"/>
                      <a:round/>
                      <a:headEnd len="sm" w="sm" type="none"/>
                      <a:tailEnd len="sm" w="sm" type="none"/>
                    </a:lnB>
                    <a:solidFill>
                      <a:srgbClr val="4F81BD"/>
                    </a:solidFill>
                  </a:tcPr>
                </a:tc>
                <a:tc>
                  <a:txBody>
                    <a:bodyPr/>
                    <a:lstStyle/>
                    <a:p>
                      <a:pPr indent="0" lvl="0" marL="0" rtl="0" algn="ctr">
                        <a:lnSpc>
                          <a:spcPct val="100000"/>
                        </a:lnSpc>
                        <a:spcBef>
                          <a:spcPts val="0"/>
                        </a:spcBef>
                        <a:spcAft>
                          <a:spcPts val="0"/>
                        </a:spcAft>
                        <a:buNone/>
                      </a:pPr>
                      <a:r>
                        <a:rPr b="1" lang="zh-CN" sz="1600">
                          <a:solidFill>
                            <a:srgbClr val="FFFFFF"/>
                          </a:solidFill>
                          <a:latin typeface="Calibri"/>
                          <a:ea typeface="Calibri"/>
                          <a:cs typeface="Calibri"/>
                          <a:sym typeface="Calibri"/>
                        </a:rPr>
                        <a:t>Trend</a:t>
                      </a:r>
                      <a:endParaRPr b="1" sz="1600">
                        <a:solidFill>
                          <a:srgbClr val="FFFFFF"/>
                        </a:solidFill>
                        <a:latin typeface="Calibri"/>
                        <a:ea typeface="Calibri"/>
                        <a:cs typeface="Calibri"/>
                        <a:sym typeface="Calibri"/>
                      </a:endParaRPr>
                    </a:p>
                  </a:txBody>
                  <a:tcPr marT="91425" marB="91425" marR="68575" marL="68575">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a:solidFill>
                        <a:srgbClr val="000000"/>
                      </a:solidFill>
                      <a:prstDash val="solid"/>
                      <a:round/>
                      <a:headEnd len="sm" w="sm" type="none"/>
                      <a:tailEnd len="sm" w="sm" type="none"/>
                    </a:lnB>
                    <a:solidFill>
                      <a:srgbClr val="4F81BD"/>
                    </a:solidFill>
                  </a:tcPr>
                </a:tc>
              </a:tr>
              <a:tr h="244725">
                <a:tc rowSpan="2">
                  <a:txBody>
                    <a:bodyPr/>
                    <a:lstStyle/>
                    <a:p>
                      <a:pPr indent="0" lvl="0" marL="0" rtl="0" algn="ctr">
                        <a:lnSpc>
                          <a:spcPct val="100000"/>
                        </a:lnSpc>
                        <a:spcBef>
                          <a:spcPts val="0"/>
                        </a:spcBef>
                        <a:spcAft>
                          <a:spcPts val="0"/>
                        </a:spcAft>
                        <a:buNone/>
                      </a:pPr>
                      <a:r>
                        <a:rPr b="1" lang="zh-CN" sz="1600">
                          <a:solidFill>
                            <a:srgbClr val="FFFFFF"/>
                          </a:solidFill>
                          <a:latin typeface="Calibri"/>
                          <a:ea typeface="Calibri"/>
                          <a:cs typeface="Calibri"/>
                          <a:sym typeface="Calibri"/>
                        </a:rPr>
                        <a:t>Baffin </a:t>
                      </a:r>
                      <a:r>
                        <a:rPr b="1" lang="zh-CN" sz="1600">
                          <a:solidFill>
                            <a:srgbClr val="FFFFFF"/>
                          </a:solidFill>
                          <a:latin typeface="Calibri"/>
                          <a:ea typeface="Calibri"/>
                          <a:cs typeface="Calibri"/>
                          <a:sym typeface="Calibri"/>
                        </a:rPr>
                        <a:t>Ba</a:t>
                      </a:r>
                      <a:r>
                        <a:rPr b="1" lang="zh-CN" sz="1600">
                          <a:solidFill>
                            <a:srgbClr val="FFFFFF"/>
                          </a:solidFill>
                          <a:latin typeface="Calibri"/>
                          <a:ea typeface="Calibri"/>
                          <a:cs typeface="Calibri"/>
                          <a:sym typeface="Calibri"/>
                        </a:rPr>
                        <a:t>y</a:t>
                      </a:r>
                      <a:endParaRPr b="1" sz="1600">
                        <a:solidFill>
                          <a:srgbClr val="FFFFFF"/>
                        </a:solidFill>
                        <a:latin typeface="Calibri"/>
                        <a:ea typeface="Calibri"/>
                        <a:cs typeface="Calibri"/>
                        <a:sym typeface="Calibri"/>
                      </a:endParaRPr>
                    </a:p>
                    <a:p>
                      <a:pPr indent="0" lvl="0" marL="0" rtl="0" algn="ctr">
                        <a:lnSpc>
                          <a:spcPct val="100000"/>
                        </a:lnSpc>
                        <a:spcBef>
                          <a:spcPts val="0"/>
                        </a:spcBef>
                        <a:spcAft>
                          <a:spcPts val="0"/>
                        </a:spcAft>
                        <a:buNone/>
                      </a:pPr>
                      <a:r>
                        <a:rPr lang="zh-CN" sz="900">
                          <a:solidFill>
                            <a:srgbClr val="FFFFFF"/>
                          </a:solidFill>
                          <a:latin typeface="Calibri"/>
                          <a:ea typeface="Calibri"/>
                          <a:cs typeface="Calibri"/>
                          <a:sym typeface="Calibri"/>
                        </a:rPr>
                        <a:t>(</a:t>
                      </a:r>
                      <a:r>
                        <a:rPr lang="zh-CN" sz="900">
                          <a:solidFill>
                            <a:srgbClr val="FFFFFF"/>
                          </a:solidFill>
                          <a:latin typeface="Roboto"/>
                          <a:ea typeface="Roboto"/>
                          <a:cs typeface="Roboto"/>
                          <a:sym typeface="Roboto"/>
                        </a:rPr>
                        <a:t>75°15'49.7"N, 68°31'32.0"W</a:t>
                      </a:r>
                      <a:r>
                        <a:rPr lang="zh-CN" sz="900">
                          <a:solidFill>
                            <a:srgbClr val="FFFFFF"/>
                          </a:solidFill>
                          <a:latin typeface="Calibri"/>
                          <a:ea typeface="Calibri"/>
                          <a:cs typeface="Calibri"/>
                          <a:sym typeface="Calibri"/>
                        </a:rPr>
                        <a:t>)</a:t>
                      </a:r>
                      <a:endParaRPr sz="900">
                        <a:solidFill>
                          <a:srgbClr val="FFFFFF"/>
                        </a:solidFill>
                        <a:latin typeface="Calibri"/>
                        <a:ea typeface="Calibri"/>
                        <a:cs typeface="Calibri"/>
                        <a:sym typeface="Calibri"/>
                      </a:endParaRPr>
                    </a:p>
                  </a:txBody>
                  <a:tcPr marT="91425" marB="91425" marR="68575" marL="68575">
                    <a:lnL cap="flat" cmpd="sng" w="12700">
                      <a:solidFill>
                        <a:srgbClr val="FFFFFF"/>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4F81BD"/>
                    </a:solidFill>
                  </a:tcPr>
                </a:tc>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2004</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B8CCE4"/>
                    </a:solidFill>
                  </a:tcPr>
                </a:tc>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1546±28</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B8CCE4"/>
                    </a:solidFill>
                  </a:tcPr>
                </a:tc>
                <a:tc rowSpan="2">
                  <a:txBody>
                    <a:bodyPr/>
                    <a:lstStyle/>
                    <a:p>
                      <a:pPr indent="0" lvl="0" marL="0" rtl="0" algn="ctr">
                        <a:lnSpc>
                          <a:spcPct val="100000"/>
                        </a:lnSpc>
                        <a:spcBef>
                          <a:spcPts val="0"/>
                        </a:spcBef>
                        <a:spcAft>
                          <a:spcPts val="0"/>
                        </a:spcAft>
                        <a:buNone/>
                      </a:pPr>
                      <a:r>
                        <a:t/>
                      </a:r>
                      <a:endParaRPr sz="1200">
                        <a:latin typeface="Calibri"/>
                        <a:ea typeface="Calibri"/>
                        <a:cs typeface="Calibri"/>
                        <a:sym typeface="Calibri"/>
                      </a:endParaRPr>
                    </a:p>
                    <a:p>
                      <a:pPr indent="0" lvl="0" marL="0" rtl="0" algn="ctr">
                        <a:lnSpc>
                          <a:spcPct val="100000"/>
                        </a:lnSpc>
                        <a:spcBef>
                          <a:spcPts val="0"/>
                        </a:spcBef>
                        <a:spcAft>
                          <a:spcPts val="0"/>
                        </a:spcAft>
                        <a:buNone/>
                      </a:pPr>
                      <a:r>
                        <a:rPr lang="zh-CN" sz="1800">
                          <a:latin typeface="Calibri"/>
                          <a:ea typeface="Calibri"/>
                          <a:cs typeface="Calibri"/>
                          <a:sym typeface="Calibri"/>
                        </a:rPr>
                        <a:t>Decrease</a:t>
                      </a:r>
                      <a:endParaRPr sz="18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B8CCE4"/>
                    </a:solidFill>
                  </a:tcPr>
                </a:tc>
              </a:tr>
              <a:tr h="244725">
                <a:tc vMerge="1"/>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2013</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BE5F1"/>
                    </a:solidFill>
                  </a:tcPr>
                </a:tc>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486</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DBE5F1"/>
                    </a:solidFill>
                  </a:tcPr>
                </a:tc>
                <a:tc vMerge="1"/>
              </a:tr>
              <a:tr h="244725">
                <a:tc rowSpan="2">
                  <a:txBody>
                    <a:bodyPr/>
                    <a:lstStyle/>
                    <a:p>
                      <a:pPr indent="0" lvl="0" marL="0" rtl="0" algn="ctr">
                        <a:lnSpc>
                          <a:spcPct val="100000"/>
                        </a:lnSpc>
                        <a:spcBef>
                          <a:spcPts val="0"/>
                        </a:spcBef>
                        <a:spcAft>
                          <a:spcPts val="0"/>
                        </a:spcAft>
                        <a:buNone/>
                      </a:pPr>
                      <a:r>
                        <a:rPr b="1" lang="zh-CN" sz="1600">
                          <a:solidFill>
                            <a:srgbClr val="FFFFFF"/>
                          </a:solidFill>
                          <a:latin typeface="Calibri"/>
                          <a:ea typeface="Calibri"/>
                          <a:cs typeface="Calibri"/>
                          <a:sym typeface="Calibri"/>
                        </a:rPr>
                        <a:t>M’Clintock Channel</a:t>
                      </a:r>
                      <a:endParaRPr b="1" sz="1600">
                        <a:solidFill>
                          <a:srgbClr val="FFFFFF"/>
                        </a:solidFill>
                        <a:latin typeface="Calibri"/>
                        <a:ea typeface="Calibri"/>
                        <a:cs typeface="Calibri"/>
                        <a:sym typeface="Calibri"/>
                      </a:endParaRPr>
                    </a:p>
                    <a:p>
                      <a:pPr indent="0" lvl="0" marL="0" rtl="0" algn="ctr">
                        <a:lnSpc>
                          <a:spcPct val="100000"/>
                        </a:lnSpc>
                        <a:spcBef>
                          <a:spcPts val="0"/>
                        </a:spcBef>
                        <a:spcAft>
                          <a:spcPts val="0"/>
                        </a:spcAft>
                        <a:buNone/>
                      </a:pPr>
                      <a:r>
                        <a:rPr lang="zh-CN" sz="900">
                          <a:solidFill>
                            <a:srgbClr val="FFFFFF"/>
                          </a:solidFill>
                          <a:latin typeface="Roboto"/>
                          <a:ea typeface="Roboto"/>
                          <a:cs typeface="Roboto"/>
                          <a:sym typeface="Roboto"/>
                        </a:rPr>
                        <a:t>(72°18'14.6"N, 104°47'18.2"W)</a:t>
                      </a:r>
                      <a:endParaRPr sz="900">
                        <a:solidFill>
                          <a:srgbClr val="FFFFFF"/>
                        </a:solidFill>
                        <a:latin typeface="Roboto"/>
                        <a:ea typeface="Roboto"/>
                        <a:cs typeface="Roboto"/>
                        <a:sym typeface="Roboto"/>
                      </a:endParaRPr>
                    </a:p>
                  </a:txBody>
                  <a:tcPr marT="91425" marB="91425" marR="68575" marL="68575">
                    <a:lnL cap="flat" cmpd="sng" w="12700">
                      <a:solidFill>
                        <a:srgbClr val="FFFFFF"/>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2000</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B8CCE4"/>
                    </a:solidFill>
                  </a:tcPr>
                </a:tc>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284±59.3</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B8CCE4"/>
                    </a:solidFill>
                  </a:tcPr>
                </a:tc>
                <a:tc rowSpan="2">
                  <a:txBody>
                    <a:bodyPr/>
                    <a:lstStyle/>
                    <a:p>
                      <a:pPr indent="0" lvl="0" marL="0" rtl="0" algn="ctr">
                        <a:lnSpc>
                          <a:spcPct val="100000"/>
                        </a:lnSpc>
                        <a:spcBef>
                          <a:spcPts val="0"/>
                        </a:spcBef>
                        <a:spcAft>
                          <a:spcPts val="0"/>
                        </a:spcAft>
                        <a:buNone/>
                      </a:pPr>
                      <a:r>
                        <a:rPr lang="zh-CN" sz="1800">
                          <a:latin typeface="Calibri"/>
                          <a:ea typeface="Calibri"/>
                          <a:cs typeface="Calibri"/>
                          <a:sym typeface="Calibri"/>
                        </a:rPr>
                        <a:t>Increase </a:t>
                      </a:r>
                      <a:endParaRPr sz="1800">
                        <a:latin typeface="Calibri"/>
                        <a:ea typeface="Calibri"/>
                        <a:cs typeface="Calibri"/>
                        <a:sym typeface="Calibri"/>
                      </a:endParaRPr>
                    </a:p>
                    <a:p>
                      <a:pPr indent="0" lvl="0" marL="0" rtl="0" algn="ctr">
                        <a:lnSpc>
                          <a:spcPct val="100000"/>
                        </a:lnSpc>
                        <a:spcBef>
                          <a:spcPts val="0"/>
                        </a:spcBef>
                        <a:spcAft>
                          <a:spcPts val="0"/>
                        </a:spcAft>
                        <a:buNone/>
                      </a:pPr>
                      <a:r>
                        <a:rPr lang="zh-CN" sz="1800">
                          <a:solidFill>
                            <a:schemeClr val="dk1"/>
                          </a:solidFill>
                          <a:latin typeface="Calibri"/>
                          <a:ea typeface="Calibri"/>
                          <a:cs typeface="Calibri"/>
                          <a:sym typeface="Calibri"/>
                        </a:rPr>
                        <a:t>(predicted)</a:t>
                      </a:r>
                      <a:endParaRPr sz="18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5F1"/>
                    </a:solidFill>
                  </a:tcPr>
                </a:tc>
              </a:tr>
              <a:tr h="244725">
                <a:tc vMerge="1"/>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(2014-2016)</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5F1"/>
                    </a:solidFill>
                  </a:tcPr>
                </a:tc>
                <a:tc>
                  <a:txBody>
                    <a:bodyPr/>
                    <a:lstStyle/>
                    <a:p>
                      <a:pPr indent="0" lvl="0" marL="0" rtl="0" algn="ctr">
                        <a:lnSpc>
                          <a:spcPct val="100000"/>
                        </a:lnSpc>
                        <a:spcBef>
                          <a:spcPts val="0"/>
                        </a:spcBef>
                        <a:spcAft>
                          <a:spcPts val="0"/>
                        </a:spcAft>
                        <a:buNone/>
                      </a:pPr>
                      <a:r>
                        <a:rPr lang="zh-CN" sz="1200">
                          <a:latin typeface="Calibri"/>
                          <a:ea typeface="Calibri"/>
                          <a:cs typeface="Calibri"/>
                          <a:sym typeface="Calibri"/>
                        </a:rPr>
                        <a:t>122 (in 2004)</a:t>
                      </a:r>
                      <a:endParaRPr sz="1200">
                        <a:latin typeface="Calibri"/>
                        <a:ea typeface="Calibri"/>
                        <a:cs typeface="Calibri"/>
                        <a:sym typeface="Calibri"/>
                      </a:endParaRPr>
                    </a:p>
                  </a:txBody>
                  <a:tcPr marT="91425" marB="91425" marR="68575" marL="68575">
                    <a:lnL cap="flat" cmpd="sng">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lnT cap="flat" cmpd="sng">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5F1"/>
                    </a:solidFill>
                  </a:tcPr>
                </a:tc>
                <a:tc vMerge="1"/>
              </a:tr>
            </a:tbl>
          </a:graphicData>
        </a:graphic>
      </p:graphicFrame>
      <p:sp>
        <p:nvSpPr>
          <p:cNvPr id="87" name="Google Shape;87;p17"/>
          <p:cNvSpPr/>
          <p:nvPr/>
        </p:nvSpPr>
        <p:spPr>
          <a:xfrm>
            <a:off x="4666050" y="1754375"/>
            <a:ext cx="178500" cy="544500"/>
          </a:xfrm>
          <a:prstGeom prst="upArrow">
            <a:avLst>
              <a:gd fmla="val 50112" name="adj1"/>
              <a:gd fmla="val 92478" name="adj2"/>
            </a:avLst>
          </a:prstGeom>
          <a:solidFill>
            <a:srgbClr val="3C78D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rot="10800000">
            <a:off x="6063075" y="1263150"/>
            <a:ext cx="269700" cy="755700"/>
          </a:xfrm>
          <a:prstGeom prst="upArrow">
            <a:avLst>
              <a:gd fmla="val 34816" name="adj1"/>
              <a:gd fmla="val 80041" name="adj2"/>
            </a:avLst>
          </a:prstGeom>
          <a:solidFill>
            <a:srgbClr val="3C78D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7"/>
          <p:cNvPicPr preferRelativeResize="0"/>
          <p:nvPr/>
        </p:nvPicPr>
        <p:blipFill>
          <a:blip r:embed="rId4">
            <a:alphaModFix/>
          </a:blip>
          <a:stretch>
            <a:fillRect/>
          </a:stretch>
        </p:blipFill>
        <p:spPr>
          <a:xfrm>
            <a:off x="1219200" y="590550"/>
            <a:ext cx="2474125" cy="2327625"/>
          </a:xfrm>
          <a:prstGeom prst="rect">
            <a:avLst/>
          </a:prstGeom>
          <a:noFill/>
          <a:ln>
            <a:noFill/>
          </a:ln>
        </p:spPr>
      </p:pic>
      <p:sp>
        <p:nvSpPr>
          <p:cNvPr id="90" name="Google Shape;90;p17"/>
          <p:cNvSpPr txBox="1"/>
          <p:nvPr/>
        </p:nvSpPr>
        <p:spPr>
          <a:xfrm>
            <a:off x="348250" y="5081000"/>
            <a:ext cx="51435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nvSpPr>
        <p:spPr>
          <a:xfrm>
            <a:off x="652475" y="4910725"/>
            <a:ext cx="8036700" cy="2679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lang="zh-CN" sz="700">
                <a:solidFill>
                  <a:schemeClr val="dk1"/>
                </a:solidFill>
              </a:rPr>
              <a:t>Retrieved fromh</a:t>
            </a:r>
            <a:r>
              <a:rPr lang="zh-CN" sz="700">
                <a:solidFill>
                  <a:schemeClr val="dk1"/>
                </a:solidFill>
                <a:uFill>
                  <a:noFill/>
                </a:uFill>
                <a:hlinkClick r:id="rId5">
                  <a:extLst>
                    <a:ext uri="{A12FA001-AC4F-418D-AE19-62706E023703}">
                      <ahyp:hlinkClr val="tx"/>
                    </a:ext>
                  </a:extLst>
                </a:hlinkClick>
              </a:rPr>
              <a:t>ttp://www.polarbearsinternational.org/media/images/population-status-map-2014</a:t>
            </a:r>
            <a:endParaRPr sz="700">
              <a:solidFill>
                <a:schemeClr val="dk1"/>
              </a:solidFill>
              <a:uFill>
                <a:noFill/>
              </a:uFill>
              <a:hlinkClick r:id="rId6">
                <a:extLst>
                  <a:ext uri="{A12FA001-AC4F-418D-AE19-62706E023703}">
                    <ahyp:hlinkClr val="tx"/>
                  </a:ext>
                </a:extLst>
              </a:hlinkClick>
            </a:endParaRPr>
          </a:p>
          <a:p>
            <a:pPr indent="-457200" lvl="0" marL="457200" rtl="0" algn="l">
              <a:spcBef>
                <a:spcPts val="1000"/>
              </a:spcBef>
              <a:spcAft>
                <a:spcPts val="1000"/>
              </a:spcAft>
              <a:buClr>
                <a:schemeClr val="dk1"/>
              </a:buClr>
              <a:buSzPts val="1100"/>
              <a:buFont typeface="Arial"/>
              <a:buNone/>
            </a:pPr>
            <a:r>
              <a:t/>
            </a:r>
            <a:endParaRPr sz="7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54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Data</a:t>
            </a:r>
            <a:endParaRPr/>
          </a:p>
        </p:txBody>
      </p:sp>
      <p:graphicFrame>
        <p:nvGraphicFramePr>
          <p:cNvPr id="97" name="Google Shape;97;p18"/>
          <p:cNvGraphicFramePr/>
          <p:nvPr/>
        </p:nvGraphicFramePr>
        <p:xfrm>
          <a:off x="317600" y="2984150"/>
          <a:ext cx="3000000" cy="3000000"/>
        </p:xfrm>
        <a:graphic>
          <a:graphicData uri="http://schemas.openxmlformats.org/drawingml/2006/table">
            <a:tbl>
              <a:tblPr>
                <a:noFill/>
                <a:tableStyleId>{B8678D63-D801-427E-9AA3-E7014CEB02DF}</a:tableStyleId>
              </a:tblPr>
              <a:tblGrid>
                <a:gridCol w="1455525"/>
                <a:gridCol w="956925"/>
                <a:gridCol w="668050"/>
                <a:gridCol w="1735800"/>
                <a:gridCol w="3776100"/>
              </a:tblGrid>
              <a:tr h="355425">
                <a:tc>
                  <a:txBody>
                    <a:bodyPr/>
                    <a:lstStyle/>
                    <a:p>
                      <a:pPr indent="0" lvl="0" marL="0" rtl="0" algn="ctr">
                        <a:lnSpc>
                          <a:spcPct val="115000"/>
                        </a:lnSpc>
                        <a:spcBef>
                          <a:spcPts val="0"/>
                        </a:spcBef>
                        <a:spcAft>
                          <a:spcPts val="0"/>
                        </a:spcAft>
                        <a:buNone/>
                      </a:pPr>
                      <a:r>
                        <a:rPr b="1" lang="zh-CN" sz="1600">
                          <a:solidFill>
                            <a:srgbClr val="FFFFFF"/>
                          </a:solidFill>
                          <a:latin typeface="Calibri"/>
                          <a:ea typeface="Calibri"/>
                          <a:cs typeface="Calibri"/>
                          <a:sym typeface="Calibri"/>
                        </a:rPr>
                        <a:t>Dataset</a:t>
                      </a:r>
                      <a:endParaRPr b="1" sz="1600">
                        <a:solidFill>
                          <a:srgbClr val="FFFFFF"/>
                        </a:solidFill>
                        <a:latin typeface="Calibri"/>
                        <a:ea typeface="Calibri"/>
                        <a:cs typeface="Calibri"/>
                        <a:sym typeface="Calibri"/>
                      </a:endParaRPr>
                    </a:p>
                  </a:txBody>
                  <a:tcPr marT="91425" marB="91425" marR="68575" marL="68575">
                    <a:lnL cap="flat" cmpd="sng" w="12700">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CN" sz="1600">
                          <a:solidFill>
                            <a:srgbClr val="FFFFFF"/>
                          </a:solidFill>
                          <a:latin typeface="Calibri"/>
                          <a:ea typeface="Calibri"/>
                          <a:cs typeface="Calibri"/>
                          <a:sym typeface="Calibri"/>
                        </a:rPr>
                        <a:t>Year</a:t>
                      </a:r>
                      <a:endParaRPr b="1" sz="1600">
                        <a:solidFill>
                          <a:srgbClr val="FFFFFF"/>
                        </a:solidFill>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CN" sz="1600">
                          <a:solidFill>
                            <a:srgbClr val="FFFFFF"/>
                          </a:solidFill>
                          <a:latin typeface="Calibri"/>
                          <a:ea typeface="Calibri"/>
                          <a:cs typeface="Calibri"/>
                          <a:sym typeface="Calibri"/>
                        </a:rPr>
                        <a:t>Band</a:t>
                      </a:r>
                      <a:endParaRPr b="1" sz="1600">
                        <a:solidFill>
                          <a:srgbClr val="FFFFFF"/>
                        </a:solidFill>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CN" sz="1600">
                          <a:solidFill>
                            <a:srgbClr val="FFFFFF"/>
                          </a:solidFill>
                          <a:latin typeface="Calibri"/>
                          <a:ea typeface="Calibri"/>
                          <a:cs typeface="Calibri"/>
                          <a:sym typeface="Calibri"/>
                        </a:rPr>
                        <a:t>Spatial Resolution</a:t>
                      </a:r>
                      <a:endParaRPr b="1" sz="1600">
                        <a:solidFill>
                          <a:srgbClr val="FFFFFF"/>
                        </a:solidFill>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CN" sz="1600">
                          <a:solidFill>
                            <a:srgbClr val="FFFFFF"/>
                          </a:solidFill>
                          <a:latin typeface="Calibri"/>
                          <a:ea typeface="Calibri"/>
                          <a:cs typeface="Calibri"/>
                          <a:sym typeface="Calibri"/>
                        </a:rPr>
                        <a:t>Advantage</a:t>
                      </a:r>
                      <a:endParaRPr b="1" sz="1600">
                        <a:solidFill>
                          <a:srgbClr val="FFFFFF"/>
                        </a:solidFill>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4F81BD"/>
                    </a:solidFill>
                  </a:tcPr>
                </a:tc>
              </a:tr>
              <a:tr h="333300">
                <a:tc>
                  <a:txBody>
                    <a:bodyPr/>
                    <a:lstStyle/>
                    <a:p>
                      <a:pPr indent="0" lvl="0" marL="0" rtl="0" algn="ctr">
                        <a:lnSpc>
                          <a:spcPct val="115000"/>
                        </a:lnSpc>
                        <a:spcBef>
                          <a:spcPts val="0"/>
                        </a:spcBef>
                        <a:spcAft>
                          <a:spcPts val="0"/>
                        </a:spcAft>
                        <a:buNone/>
                      </a:pPr>
                      <a:r>
                        <a:rPr b="1" lang="zh-CN" sz="1800">
                          <a:solidFill>
                            <a:srgbClr val="FFFFFF"/>
                          </a:solidFill>
                          <a:latin typeface="Calibri"/>
                          <a:ea typeface="Calibri"/>
                          <a:cs typeface="Calibri"/>
                          <a:sym typeface="Calibri"/>
                        </a:rPr>
                        <a:t>RADARSAT-1</a:t>
                      </a:r>
                      <a:endParaRPr b="1" sz="1800">
                        <a:solidFill>
                          <a:srgbClr val="FFFFFF"/>
                        </a:solidFill>
                        <a:latin typeface="Calibri"/>
                        <a:ea typeface="Calibri"/>
                        <a:cs typeface="Calibri"/>
                        <a:sym typeface="Calibri"/>
                      </a:endParaRPr>
                    </a:p>
                  </a:txBody>
                  <a:tcPr marT="91425" marB="91425" marR="68575" marL="68575">
                    <a:lnL cap="flat" cmpd="sng" w="12700">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lang="zh-CN">
                          <a:latin typeface="Calibri"/>
                          <a:ea typeface="Calibri"/>
                          <a:cs typeface="Calibri"/>
                          <a:sym typeface="Calibri"/>
                        </a:rPr>
                        <a:t>1995-2007</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B8CCE4"/>
                    </a:solidFill>
                  </a:tcPr>
                </a:tc>
                <a:tc>
                  <a:txBody>
                    <a:bodyPr/>
                    <a:lstStyle/>
                    <a:p>
                      <a:pPr indent="0" lvl="0" marL="0" rtl="0" algn="ctr">
                        <a:lnSpc>
                          <a:spcPct val="115000"/>
                        </a:lnSpc>
                        <a:spcBef>
                          <a:spcPts val="0"/>
                        </a:spcBef>
                        <a:spcAft>
                          <a:spcPts val="0"/>
                        </a:spcAft>
                        <a:buNone/>
                      </a:pPr>
                      <a:r>
                        <a:rPr lang="zh-CN">
                          <a:latin typeface="Calibri"/>
                          <a:ea typeface="Calibri"/>
                          <a:cs typeface="Calibri"/>
                          <a:sym typeface="Calibri"/>
                        </a:rPr>
                        <a:t>C</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B8CCE4"/>
                    </a:solidFill>
                  </a:tcPr>
                </a:tc>
                <a:tc>
                  <a:txBody>
                    <a:bodyPr/>
                    <a:lstStyle/>
                    <a:p>
                      <a:pPr indent="0" lvl="0" marL="0" rtl="0" algn="ctr">
                        <a:lnSpc>
                          <a:spcPct val="115000"/>
                        </a:lnSpc>
                        <a:spcBef>
                          <a:spcPts val="0"/>
                        </a:spcBef>
                        <a:spcAft>
                          <a:spcPts val="0"/>
                        </a:spcAft>
                        <a:buNone/>
                      </a:pPr>
                      <a:r>
                        <a:rPr lang="zh-CN">
                          <a:latin typeface="Calibri"/>
                          <a:ea typeface="Calibri"/>
                          <a:cs typeface="Calibri"/>
                          <a:sym typeface="Calibri"/>
                        </a:rPr>
                        <a:t>8-100m</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B8CCE4"/>
                    </a:solidFill>
                  </a:tcPr>
                </a:tc>
                <a:tc>
                  <a:txBody>
                    <a:bodyPr/>
                    <a:lstStyle/>
                    <a:p>
                      <a:pPr indent="0" lvl="0" marL="0" rtl="0" algn="ctr">
                        <a:lnSpc>
                          <a:spcPct val="115000"/>
                        </a:lnSpc>
                        <a:spcBef>
                          <a:spcPts val="0"/>
                        </a:spcBef>
                        <a:spcAft>
                          <a:spcPts val="0"/>
                        </a:spcAft>
                        <a:buNone/>
                      </a:pPr>
                      <a:r>
                        <a:rPr lang="zh-CN">
                          <a:latin typeface="Calibri"/>
                          <a:ea typeface="Calibri"/>
                          <a:cs typeface="Calibri"/>
                          <a:sym typeface="Calibri"/>
                        </a:rPr>
                        <a:t>(SAR) own microwave illumination;</a:t>
                      </a:r>
                      <a:endParaRPr>
                        <a:latin typeface="Calibri"/>
                        <a:ea typeface="Calibri"/>
                        <a:cs typeface="Calibri"/>
                        <a:sym typeface="Calibri"/>
                      </a:endParaRPr>
                    </a:p>
                    <a:p>
                      <a:pPr indent="0" lvl="0" marL="0" rtl="0" algn="ctr">
                        <a:lnSpc>
                          <a:spcPct val="115000"/>
                        </a:lnSpc>
                        <a:spcBef>
                          <a:spcPts val="0"/>
                        </a:spcBef>
                        <a:spcAft>
                          <a:spcPts val="0"/>
                        </a:spcAft>
                        <a:buNone/>
                      </a:pPr>
                      <a:r>
                        <a:rPr lang="zh-CN">
                          <a:latin typeface="Calibri"/>
                          <a:ea typeface="Calibri"/>
                          <a:cs typeface="Calibri"/>
                          <a:sym typeface="Calibri"/>
                        </a:rPr>
                        <a:t>Frequent revisit period;</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a:solidFill>
                        <a:schemeClr val="lt1"/>
                      </a:solidFill>
                      <a:prstDash val="solid"/>
                      <a:round/>
                      <a:headEnd len="sm" w="sm" type="none"/>
                      <a:tailEnd len="sm" w="sm" type="none"/>
                    </a:lnB>
                    <a:solidFill>
                      <a:srgbClr val="B8CCE4"/>
                    </a:solidFill>
                  </a:tcPr>
                </a:tc>
              </a:tr>
              <a:tr h="303800">
                <a:tc rowSpan="2">
                  <a:txBody>
                    <a:bodyPr/>
                    <a:lstStyle/>
                    <a:p>
                      <a:pPr indent="0" lvl="0" marL="0" rtl="0" algn="ctr">
                        <a:lnSpc>
                          <a:spcPct val="115000"/>
                        </a:lnSpc>
                        <a:spcBef>
                          <a:spcPts val="0"/>
                        </a:spcBef>
                        <a:spcAft>
                          <a:spcPts val="0"/>
                        </a:spcAft>
                        <a:buNone/>
                      </a:pPr>
                      <a:r>
                        <a:rPr b="1" lang="zh-CN" sz="1800">
                          <a:solidFill>
                            <a:srgbClr val="FFFFFF"/>
                          </a:solidFill>
                          <a:latin typeface="Calibri"/>
                          <a:ea typeface="Calibri"/>
                          <a:cs typeface="Calibri"/>
                          <a:sym typeface="Calibri"/>
                        </a:rPr>
                        <a:t>MODIS</a:t>
                      </a:r>
                      <a:r>
                        <a:rPr b="1" lang="zh-CN">
                          <a:solidFill>
                            <a:srgbClr val="FFFFFF"/>
                          </a:solidFill>
                          <a:latin typeface="Calibri"/>
                          <a:ea typeface="Calibri"/>
                          <a:cs typeface="Calibri"/>
                          <a:sym typeface="Calibri"/>
                        </a:rPr>
                        <a:t> </a:t>
                      </a:r>
                      <a:r>
                        <a:rPr lang="zh-CN" sz="1200">
                          <a:solidFill>
                            <a:srgbClr val="FFFFFF"/>
                          </a:solidFill>
                          <a:latin typeface="Calibri"/>
                          <a:ea typeface="Calibri"/>
                          <a:cs typeface="Calibri"/>
                          <a:sym typeface="Calibri"/>
                        </a:rPr>
                        <a:t>(MYD09A1)</a:t>
                      </a:r>
                      <a:endParaRPr sz="1200">
                        <a:solidFill>
                          <a:srgbClr val="FFFFFF"/>
                        </a:solidFill>
                        <a:latin typeface="Calibri"/>
                        <a:ea typeface="Calibri"/>
                        <a:cs typeface="Calibri"/>
                        <a:sym typeface="Calibri"/>
                      </a:endParaRPr>
                    </a:p>
                    <a:p>
                      <a:pPr indent="0" lvl="0" marL="0" rtl="0" algn="ctr">
                        <a:lnSpc>
                          <a:spcPct val="115000"/>
                        </a:lnSpc>
                        <a:spcBef>
                          <a:spcPts val="0"/>
                        </a:spcBef>
                        <a:spcAft>
                          <a:spcPts val="0"/>
                        </a:spcAft>
                        <a:buNone/>
                      </a:pPr>
                      <a:r>
                        <a:rPr lang="zh-CN" sz="1200">
                          <a:solidFill>
                            <a:srgbClr val="FFFFFF"/>
                          </a:solidFill>
                          <a:latin typeface="Calibri"/>
                          <a:ea typeface="Calibri"/>
                          <a:cs typeface="Calibri"/>
                          <a:sym typeface="Calibri"/>
                        </a:rPr>
                        <a:t>(Band 1,2 &amp; 3 used)</a:t>
                      </a:r>
                      <a:endParaRPr sz="1200">
                        <a:solidFill>
                          <a:srgbClr val="FFFFFF"/>
                        </a:solidFill>
                        <a:latin typeface="Calibri"/>
                        <a:ea typeface="Calibri"/>
                        <a:cs typeface="Calibri"/>
                        <a:sym typeface="Calibri"/>
                      </a:endParaRPr>
                    </a:p>
                  </a:txBody>
                  <a:tcPr marT="91425" marB="91425" marR="68575" marL="68575">
                    <a:lnL cap="flat" cmpd="sng" w="12700">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4F81BD"/>
                    </a:solidFill>
                  </a:tcPr>
                </a:tc>
                <a:tc rowSpan="2">
                  <a:txBody>
                    <a:bodyPr/>
                    <a:lstStyle/>
                    <a:p>
                      <a:pPr indent="0" lvl="0" marL="0" rtl="0" algn="ctr">
                        <a:lnSpc>
                          <a:spcPct val="115000"/>
                        </a:lnSpc>
                        <a:spcBef>
                          <a:spcPts val="0"/>
                        </a:spcBef>
                        <a:spcAft>
                          <a:spcPts val="0"/>
                        </a:spcAft>
                        <a:buNone/>
                      </a:pPr>
                      <a:r>
                        <a:t/>
                      </a:r>
                      <a:endParaRPr>
                        <a:latin typeface="Calibri"/>
                        <a:ea typeface="Calibri"/>
                        <a:cs typeface="Calibri"/>
                        <a:sym typeface="Calibri"/>
                      </a:endParaRPr>
                    </a:p>
                    <a:p>
                      <a:pPr indent="0" lvl="0" marL="0" rtl="0" algn="ctr">
                        <a:lnSpc>
                          <a:spcPct val="115000"/>
                        </a:lnSpc>
                        <a:spcBef>
                          <a:spcPts val="0"/>
                        </a:spcBef>
                        <a:spcAft>
                          <a:spcPts val="0"/>
                        </a:spcAft>
                        <a:buNone/>
                      </a:pPr>
                      <a:r>
                        <a:rPr lang="zh-CN">
                          <a:latin typeface="Calibri"/>
                          <a:ea typeface="Calibri"/>
                          <a:cs typeface="Calibri"/>
                          <a:sym typeface="Calibri"/>
                        </a:rPr>
                        <a:t>2000-Now</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BE5F1"/>
                    </a:solidFill>
                  </a:tcPr>
                </a:tc>
                <a:tc rowSpan="2">
                  <a:txBody>
                    <a:bodyPr/>
                    <a:lstStyle/>
                    <a:p>
                      <a:pPr indent="0" lvl="0" marL="0" rtl="0" algn="ctr">
                        <a:lnSpc>
                          <a:spcPct val="115000"/>
                        </a:lnSpc>
                        <a:spcBef>
                          <a:spcPts val="0"/>
                        </a:spcBef>
                        <a:spcAft>
                          <a:spcPts val="0"/>
                        </a:spcAft>
                        <a:buNone/>
                      </a:pPr>
                      <a:r>
                        <a:t/>
                      </a:r>
                      <a:endParaRPr>
                        <a:latin typeface="Calibri"/>
                        <a:ea typeface="Calibri"/>
                        <a:cs typeface="Calibri"/>
                        <a:sym typeface="Calibri"/>
                      </a:endParaRPr>
                    </a:p>
                    <a:p>
                      <a:pPr indent="0" lvl="0" marL="0" rtl="0" algn="ctr">
                        <a:lnSpc>
                          <a:spcPct val="115000"/>
                        </a:lnSpc>
                        <a:spcBef>
                          <a:spcPts val="0"/>
                        </a:spcBef>
                        <a:spcAft>
                          <a:spcPts val="0"/>
                        </a:spcAft>
                        <a:buNone/>
                      </a:pPr>
                      <a:r>
                        <a:rPr lang="zh-CN">
                          <a:latin typeface="Calibri"/>
                          <a:ea typeface="Calibri"/>
                          <a:cs typeface="Calibri"/>
                          <a:sym typeface="Calibri"/>
                        </a:rPr>
                        <a:t>1-7</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BE5F1"/>
                    </a:solidFill>
                  </a:tcPr>
                </a:tc>
                <a:tc rowSpan="2">
                  <a:txBody>
                    <a:bodyPr/>
                    <a:lstStyle/>
                    <a:p>
                      <a:pPr indent="0" lvl="0" marL="0" rtl="0" algn="ctr">
                        <a:lnSpc>
                          <a:spcPct val="115000"/>
                        </a:lnSpc>
                        <a:spcBef>
                          <a:spcPts val="0"/>
                        </a:spcBef>
                        <a:spcAft>
                          <a:spcPts val="0"/>
                        </a:spcAft>
                        <a:buNone/>
                      </a:pPr>
                      <a:r>
                        <a:t/>
                      </a:r>
                      <a:endParaRPr>
                        <a:latin typeface="Calibri"/>
                        <a:ea typeface="Calibri"/>
                        <a:cs typeface="Calibri"/>
                        <a:sym typeface="Calibri"/>
                      </a:endParaRPr>
                    </a:p>
                    <a:p>
                      <a:pPr indent="0" lvl="0" marL="0" rtl="0" algn="ctr">
                        <a:lnSpc>
                          <a:spcPct val="115000"/>
                        </a:lnSpc>
                        <a:spcBef>
                          <a:spcPts val="0"/>
                        </a:spcBef>
                        <a:spcAft>
                          <a:spcPts val="0"/>
                        </a:spcAft>
                        <a:buNone/>
                      </a:pPr>
                      <a:r>
                        <a:rPr lang="zh-CN">
                          <a:latin typeface="Calibri"/>
                          <a:ea typeface="Calibri"/>
                          <a:cs typeface="Calibri"/>
                          <a:sym typeface="Calibri"/>
                        </a:rPr>
                        <a:t>500m</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BE5F1"/>
                    </a:solidFill>
                  </a:tcPr>
                </a:tc>
                <a:tc rowSpan="2">
                  <a:txBody>
                    <a:bodyPr/>
                    <a:lstStyle/>
                    <a:p>
                      <a:pPr indent="0" lvl="0" marL="0" rtl="0" algn="ctr">
                        <a:lnSpc>
                          <a:spcPct val="115000"/>
                        </a:lnSpc>
                        <a:spcBef>
                          <a:spcPts val="0"/>
                        </a:spcBef>
                        <a:spcAft>
                          <a:spcPts val="0"/>
                        </a:spcAft>
                        <a:buNone/>
                      </a:pPr>
                      <a:r>
                        <a:rPr lang="zh-CN">
                          <a:latin typeface="Calibri"/>
                          <a:ea typeface="Calibri"/>
                          <a:cs typeface="Calibri"/>
                          <a:sym typeface="Calibri"/>
                        </a:rPr>
                        <a:t>The best possible L2G observation;</a:t>
                      </a:r>
                      <a:endParaRPr>
                        <a:latin typeface="Calibri"/>
                        <a:ea typeface="Calibri"/>
                        <a:cs typeface="Calibri"/>
                        <a:sym typeface="Calibri"/>
                      </a:endParaRPr>
                    </a:p>
                    <a:p>
                      <a:pPr indent="0" lvl="0" marL="0" rtl="0" algn="ctr">
                        <a:lnSpc>
                          <a:spcPct val="115000"/>
                        </a:lnSpc>
                        <a:spcBef>
                          <a:spcPts val="0"/>
                        </a:spcBef>
                        <a:spcAft>
                          <a:spcPts val="0"/>
                        </a:spcAft>
                        <a:buNone/>
                      </a:pPr>
                      <a:r>
                        <a:rPr lang="zh-CN">
                          <a:latin typeface="Calibri"/>
                          <a:ea typeface="Calibri"/>
                          <a:cs typeface="Calibri"/>
                          <a:sym typeface="Calibri"/>
                        </a:rPr>
                        <a:t>Absence of clouds or cloud shadow;</a:t>
                      </a:r>
                      <a:endParaRPr>
                        <a:latin typeface="Calibri"/>
                        <a:ea typeface="Calibri"/>
                        <a:cs typeface="Calibri"/>
                        <a:sym typeface="Calibri"/>
                      </a:endParaRPr>
                    </a:p>
                    <a:p>
                      <a:pPr indent="0" lvl="0" marL="0" rtl="0" algn="ctr">
                        <a:lnSpc>
                          <a:spcPct val="115000"/>
                        </a:lnSpc>
                        <a:spcBef>
                          <a:spcPts val="0"/>
                        </a:spcBef>
                        <a:spcAft>
                          <a:spcPts val="0"/>
                        </a:spcAft>
                        <a:buNone/>
                      </a:pPr>
                      <a:r>
                        <a:rPr lang="zh-CN">
                          <a:latin typeface="Calibri"/>
                          <a:ea typeface="Calibri"/>
                          <a:cs typeface="Calibri"/>
                          <a:sym typeface="Calibri"/>
                        </a:rPr>
                        <a:t> Absence of atmospheric scattering or absorption;</a:t>
                      </a:r>
                      <a:endParaRPr>
                        <a:latin typeface="Calibri"/>
                        <a:ea typeface="Calibri"/>
                        <a:cs typeface="Calibri"/>
                        <a:sym typeface="Calibri"/>
                      </a:endParaRPr>
                    </a:p>
                  </a:txBody>
                  <a:tcPr marT="91425" marB="91425" marR="68575" marL="68575">
                    <a:lnL cap="flat" cmpd="sng">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BE5F1"/>
                    </a:solidFill>
                  </a:tcPr>
                </a:tc>
              </a:tr>
              <a:tr h="370175">
                <a:tc vMerge="1"/>
                <a:tc vMerge="1"/>
                <a:tc vMerge="1"/>
                <a:tc vMerge="1"/>
                <a:tc vMerge="1"/>
              </a:tr>
            </a:tbl>
          </a:graphicData>
        </a:graphic>
      </p:graphicFrame>
      <p:pic>
        <p:nvPicPr>
          <p:cNvPr id="98" name="Google Shape;98;p18"/>
          <p:cNvPicPr preferRelativeResize="0"/>
          <p:nvPr/>
        </p:nvPicPr>
        <p:blipFill>
          <a:blip r:embed="rId3">
            <a:alphaModFix/>
          </a:blip>
          <a:stretch>
            <a:fillRect/>
          </a:stretch>
        </p:blipFill>
        <p:spPr>
          <a:xfrm>
            <a:off x="333375" y="714850"/>
            <a:ext cx="2652124" cy="1859925"/>
          </a:xfrm>
          <a:prstGeom prst="rect">
            <a:avLst/>
          </a:prstGeom>
          <a:noFill/>
          <a:ln>
            <a:noFill/>
          </a:ln>
        </p:spPr>
      </p:pic>
      <p:pic>
        <p:nvPicPr>
          <p:cNvPr id="99" name="Google Shape;99;p18"/>
          <p:cNvPicPr preferRelativeResize="0"/>
          <p:nvPr/>
        </p:nvPicPr>
        <p:blipFill>
          <a:blip r:embed="rId4">
            <a:alphaModFix/>
          </a:blip>
          <a:stretch>
            <a:fillRect/>
          </a:stretch>
        </p:blipFill>
        <p:spPr>
          <a:xfrm>
            <a:off x="5764375" y="772082"/>
            <a:ext cx="3067925" cy="1802693"/>
          </a:xfrm>
          <a:prstGeom prst="rect">
            <a:avLst/>
          </a:prstGeom>
          <a:noFill/>
          <a:ln>
            <a:noFill/>
          </a:ln>
        </p:spPr>
      </p:pic>
      <p:pic>
        <p:nvPicPr>
          <p:cNvPr id="100" name="Google Shape;100;p18"/>
          <p:cNvPicPr preferRelativeResize="0"/>
          <p:nvPr/>
        </p:nvPicPr>
        <p:blipFill>
          <a:blip r:embed="rId5">
            <a:alphaModFix/>
          </a:blip>
          <a:stretch>
            <a:fillRect/>
          </a:stretch>
        </p:blipFill>
        <p:spPr>
          <a:xfrm>
            <a:off x="3021775" y="1308749"/>
            <a:ext cx="2710476" cy="824108"/>
          </a:xfrm>
          <a:prstGeom prst="rect">
            <a:avLst/>
          </a:prstGeom>
          <a:noFill/>
          <a:ln>
            <a:noFill/>
          </a:ln>
        </p:spPr>
      </p:pic>
      <p:sp>
        <p:nvSpPr>
          <p:cNvPr id="101" name="Google Shape;101;p18"/>
          <p:cNvSpPr txBox="1"/>
          <p:nvPr/>
        </p:nvSpPr>
        <p:spPr>
          <a:xfrm>
            <a:off x="928675" y="2574775"/>
            <a:ext cx="80040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800">
                <a:latin typeface="Calibri"/>
                <a:ea typeface="Calibri"/>
                <a:cs typeface="Calibri"/>
                <a:sym typeface="Calibri"/>
              </a:rPr>
              <a:t>RADARSAT-1                              CIS Ice Chart                                 MODIS (MYD09A1)    </a:t>
            </a:r>
            <a:r>
              <a:rPr lang="zh-CN"/>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64025"/>
            <a:ext cx="2297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Methodology</a:t>
            </a:r>
            <a:endParaRPr/>
          </a:p>
        </p:txBody>
      </p:sp>
      <p:pic>
        <p:nvPicPr>
          <p:cNvPr id="107" name="Google Shape;107;p19"/>
          <p:cNvPicPr preferRelativeResize="0"/>
          <p:nvPr/>
        </p:nvPicPr>
        <p:blipFill>
          <a:blip r:embed="rId3">
            <a:alphaModFix/>
          </a:blip>
          <a:stretch>
            <a:fillRect/>
          </a:stretch>
        </p:blipFill>
        <p:spPr>
          <a:xfrm>
            <a:off x="3008601" y="258950"/>
            <a:ext cx="5254451" cy="4643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49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Methodology</a:t>
            </a:r>
            <a:endParaRPr/>
          </a:p>
        </p:txBody>
      </p:sp>
      <p:sp>
        <p:nvSpPr>
          <p:cNvPr id="113" name="Google Shape;113;p20"/>
          <p:cNvSpPr txBox="1"/>
          <p:nvPr>
            <p:ph type="title"/>
          </p:nvPr>
        </p:nvSpPr>
        <p:spPr>
          <a:xfrm>
            <a:off x="311700" y="701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sz="1800"/>
              <a:t>-- Example (2006/08/03 M’Clintock Channel)</a:t>
            </a:r>
            <a:endParaRPr sz="1800"/>
          </a:p>
        </p:txBody>
      </p:sp>
      <p:pic>
        <p:nvPicPr>
          <p:cNvPr id="114" name="Google Shape;114;p20"/>
          <p:cNvPicPr preferRelativeResize="0"/>
          <p:nvPr/>
        </p:nvPicPr>
        <p:blipFill>
          <a:blip r:embed="rId3">
            <a:alphaModFix/>
          </a:blip>
          <a:stretch>
            <a:fillRect/>
          </a:stretch>
        </p:blipFill>
        <p:spPr>
          <a:xfrm>
            <a:off x="14850700" y="24243948"/>
            <a:ext cx="5254598" cy="3981576"/>
          </a:xfrm>
          <a:prstGeom prst="rect">
            <a:avLst/>
          </a:prstGeom>
          <a:noFill/>
          <a:ln>
            <a:noFill/>
          </a:ln>
        </p:spPr>
      </p:pic>
      <p:pic>
        <p:nvPicPr>
          <p:cNvPr id="115" name="Google Shape;115;p20"/>
          <p:cNvPicPr preferRelativeResize="0"/>
          <p:nvPr/>
        </p:nvPicPr>
        <p:blipFill>
          <a:blip r:embed="rId4">
            <a:alphaModFix/>
          </a:blip>
          <a:stretch>
            <a:fillRect/>
          </a:stretch>
        </p:blipFill>
        <p:spPr>
          <a:xfrm>
            <a:off x="4750500" y="1198425"/>
            <a:ext cx="3858375" cy="3245350"/>
          </a:xfrm>
          <a:prstGeom prst="rect">
            <a:avLst/>
          </a:prstGeom>
          <a:noFill/>
          <a:ln>
            <a:noFill/>
          </a:ln>
        </p:spPr>
      </p:pic>
      <p:pic>
        <p:nvPicPr>
          <p:cNvPr id="116" name="Google Shape;116;p20"/>
          <p:cNvPicPr preferRelativeResize="0"/>
          <p:nvPr/>
        </p:nvPicPr>
        <p:blipFill>
          <a:blip r:embed="rId5">
            <a:alphaModFix/>
          </a:blip>
          <a:stretch>
            <a:fillRect/>
          </a:stretch>
        </p:blipFill>
        <p:spPr>
          <a:xfrm>
            <a:off x="5370400" y="4730423"/>
            <a:ext cx="588650" cy="254550"/>
          </a:xfrm>
          <a:prstGeom prst="rect">
            <a:avLst/>
          </a:prstGeom>
          <a:noFill/>
          <a:ln>
            <a:noFill/>
          </a:ln>
        </p:spPr>
      </p:pic>
      <p:pic>
        <p:nvPicPr>
          <p:cNvPr id="117" name="Google Shape;117;p20"/>
          <p:cNvPicPr preferRelativeResize="0"/>
          <p:nvPr/>
        </p:nvPicPr>
        <p:blipFill>
          <a:blip r:embed="rId6">
            <a:alphaModFix/>
          </a:blip>
          <a:stretch>
            <a:fillRect/>
          </a:stretch>
        </p:blipFill>
        <p:spPr>
          <a:xfrm>
            <a:off x="7000125" y="4730422"/>
            <a:ext cx="588650" cy="254550"/>
          </a:xfrm>
          <a:prstGeom prst="rect">
            <a:avLst/>
          </a:prstGeom>
          <a:noFill/>
          <a:ln>
            <a:noFill/>
          </a:ln>
        </p:spPr>
      </p:pic>
      <p:grpSp>
        <p:nvGrpSpPr>
          <p:cNvPr id="118" name="Google Shape;118;p20"/>
          <p:cNvGrpSpPr/>
          <p:nvPr/>
        </p:nvGrpSpPr>
        <p:grpSpPr>
          <a:xfrm>
            <a:off x="577925" y="1198425"/>
            <a:ext cx="3798250" cy="3783525"/>
            <a:chOff x="577925" y="1198425"/>
            <a:chExt cx="3798250" cy="3783525"/>
          </a:xfrm>
        </p:grpSpPr>
        <p:pic>
          <p:nvPicPr>
            <p:cNvPr id="119" name="Google Shape;119;p20"/>
            <p:cNvPicPr preferRelativeResize="0"/>
            <p:nvPr/>
          </p:nvPicPr>
          <p:blipFill>
            <a:blip r:embed="rId7">
              <a:alphaModFix/>
            </a:blip>
            <a:stretch>
              <a:fillRect/>
            </a:stretch>
          </p:blipFill>
          <p:spPr>
            <a:xfrm>
              <a:off x="577925" y="1198425"/>
              <a:ext cx="3798250" cy="3245350"/>
            </a:xfrm>
            <a:prstGeom prst="rect">
              <a:avLst/>
            </a:prstGeom>
            <a:noFill/>
            <a:ln>
              <a:noFill/>
            </a:ln>
          </p:spPr>
        </p:pic>
        <p:pic>
          <p:nvPicPr>
            <p:cNvPr id="120" name="Google Shape;120;p20"/>
            <p:cNvPicPr preferRelativeResize="0"/>
            <p:nvPr/>
          </p:nvPicPr>
          <p:blipFill>
            <a:blip r:embed="rId8">
              <a:alphaModFix/>
            </a:blip>
            <a:stretch>
              <a:fillRect/>
            </a:stretch>
          </p:blipFill>
          <p:spPr>
            <a:xfrm>
              <a:off x="855325" y="4727400"/>
              <a:ext cx="577925" cy="254550"/>
            </a:xfrm>
            <a:prstGeom prst="rect">
              <a:avLst/>
            </a:prstGeom>
            <a:noFill/>
            <a:ln>
              <a:noFill/>
            </a:ln>
          </p:spPr>
        </p:pic>
        <p:pic>
          <p:nvPicPr>
            <p:cNvPr id="121" name="Google Shape;121;p20"/>
            <p:cNvPicPr preferRelativeResize="0"/>
            <p:nvPr/>
          </p:nvPicPr>
          <p:blipFill>
            <a:blip r:embed="rId9">
              <a:alphaModFix/>
            </a:blip>
            <a:stretch>
              <a:fillRect/>
            </a:stretch>
          </p:blipFill>
          <p:spPr>
            <a:xfrm>
              <a:off x="2498725" y="4727400"/>
              <a:ext cx="588650" cy="254550"/>
            </a:xfrm>
            <a:prstGeom prst="rect">
              <a:avLst/>
            </a:prstGeom>
            <a:noFill/>
            <a:ln>
              <a:noFill/>
            </a:ln>
          </p:spPr>
        </p:pic>
        <p:sp>
          <p:nvSpPr>
            <p:cNvPr id="122" name="Google Shape;122;p20"/>
            <p:cNvSpPr txBox="1"/>
            <p:nvPr/>
          </p:nvSpPr>
          <p:spPr>
            <a:xfrm>
              <a:off x="1433250" y="4647675"/>
              <a:ext cx="6588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600"/>
                <a:t>Ice</a:t>
              </a:r>
              <a:endParaRPr sz="1600"/>
            </a:p>
          </p:txBody>
        </p:sp>
        <p:sp>
          <p:nvSpPr>
            <p:cNvPr id="123" name="Google Shape;123;p20"/>
            <p:cNvSpPr txBox="1"/>
            <p:nvPr/>
          </p:nvSpPr>
          <p:spPr>
            <a:xfrm>
              <a:off x="3087375" y="4647675"/>
              <a:ext cx="9003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600"/>
                <a:t>Water</a:t>
              </a:r>
              <a:endParaRPr sz="1600"/>
            </a:p>
          </p:txBody>
        </p:sp>
      </p:grpSp>
      <p:sp>
        <p:nvSpPr>
          <p:cNvPr id="124" name="Google Shape;124;p20"/>
          <p:cNvSpPr txBox="1"/>
          <p:nvPr/>
        </p:nvSpPr>
        <p:spPr>
          <a:xfrm>
            <a:off x="7588775" y="4647666"/>
            <a:ext cx="8193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600"/>
              <a:t>&lt;50%</a:t>
            </a:r>
            <a:endParaRPr sz="1600"/>
          </a:p>
        </p:txBody>
      </p:sp>
      <p:sp>
        <p:nvSpPr>
          <p:cNvPr id="125" name="Google Shape;125;p20"/>
          <p:cNvSpPr txBox="1"/>
          <p:nvPr/>
        </p:nvSpPr>
        <p:spPr>
          <a:xfrm>
            <a:off x="5959050" y="4647666"/>
            <a:ext cx="8193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1600"/>
              <a:t>&gt;50%</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193925" y="204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sz="1600"/>
              <a:t>                     2007 MC Break-up Start                                        2007 MC Freeze-up Start</a:t>
            </a:r>
            <a:endParaRPr sz="1600"/>
          </a:p>
        </p:txBody>
      </p:sp>
      <p:pic>
        <p:nvPicPr>
          <p:cNvPr id="131" name="Google Shape;131;p21"/>
          <p:cNvPicPr preferRelativeResize="0"/>
          <p:nvPr/>
        </p:nvPicPr>
        <p:blipFill>
          <a:blip r:embed="rId3">
            <a:alphaModFix/>
          </a:blip>
          <a:stretch>
            <a:fillRect/>
          </a:stretch>
        </p:blipFill>
        <p:spPr>
          <a:xfrm>
            <a:off x="14850700" y="24243948"/>
            <a:ext cx="5254598" cy="3981576"/>
          </a:xfrm>
          <a:prstGeom prst="rect">
            <a:avLst/>
          </a:prstGeom>
          <a:noFill/>
          <a:ln>
            <a:noFill/>
          </a:ln>
        </p:spPr>
      </p:pic>
      <p:pic>
        <p:nvPicPr>
          <p:cNvPr id="132" name="Google Shape;132;p21"/>
          <p:cNvPicPr preferRelativeResize="0"/>
          <p:nvPr/>
        </p:nvPicPr>
        <p:blipFill>
          <a:blip r:embed="rId4">
            <a:alphaModFix/>
          </a:blip>
          <a:stretch>
            <a:fillRect/>
          </a:stretch>
        </p:blipFill>
        <p:spPr>
          <a:xfrm>
            <a:off x="193925" y="131625"/>
            <a:ext cx="2115925" cy="1845858"/>
          </a:xfrm>
          <a:prstGeom prst="rect">
            <a:avLst/>
          </a:prstGeom>
          <a:noFill/>
          <a:ln>
            <a:noFill/>
          </a:ln>
        </p:spPr>
      </p:pic>
      <p:pic>
        <p:nvPicPr>
          <p:cNvPr id="133" name="Google Shape;133;p21"/>
          <p:cNvPicPr preferRelativeResize="0"/>
          <p:nvPr/>
        </p:nvPicPr>
        <p:blipFill>
          <a:blip r:embed="rId5">
            <a:alphaModFix/>
          </a:blip>
          <a:stretch>
            <a:fillRect/>
          </a:stretch>
        </p:blipFill>
        <p:spPr>
          <a:xfrm>
            <a:off x="2452200" y="131625"/>
            <a:ext cx="2078375" cy="1842899"/>
          </a:xfrm>
          <a:prstGeom prst="rect">
            <a:avLst/>
          </a:prstGeom>
          <a:noFill/>
          <a:ln>
            <a:noFill/>
          </a:ln>
        </p:spPr>
      </p:pic>
      <p:pic>
        <p:nvPicPr>
          <p:cNvPr id="134" name="Google Shape;134;p21"/>
          <p:cNvPicPr preferRelativeResize="0"/>
          <p:nvPr/>
        </p:nvPicPr>
        <p:blipFill>
          <a:blip r:embed="rId6">
            <a:alphaModFix/>
          </a:blip>
          <a:stretch>
            <a:fillRect/>
          </a:stretch>
        </p:blipFill>
        <p:spPr>
          <a:xfrm>
            <a:off x="6890625" y="131625"/>
            <a:ext cx="2115933" cy="1842900"/>
          </a:xfrm>
          <a:prstGeom prst="rect">
            <a:avLst/>
          </a:prstGeom>
          <a:noFill/>
          <a:ln>
            <a:noFill/>
          </a:ln>
        </p:spPr>
      </p:pic>
      <p:pic>
        <p:nvPicPr>
          <p:cNvPr id="135" name="Google Shape;135;p21"/>
          <p:cNvPicPr preferRelativeResize="0"/>
          <p:nvPr/>
        </p:nvPicPr>
        <p:blipFill>
          <a:blip r:embed="rId7">
            <a:alphaModFix/>
          </a:blip>
          <a:stretch>
            <a:fillRect/>
          </a:stretch>
        </p:blipFill>
        <p:spPr>
          <a:xfrm>
            <a:off x="4652638" y="131600"/>
            <a:ext cx="2115925" cy="1845889"/>
          </a:xfrm>
          <a:prstGeom prst="rect">
            <a:avLst/>
          </a:prstGeom>
          <a:noFill/>
          <a:ln>
            <a:noFill/>
          </a:ln>
        </p:spPr>
      </p:pic>
      <p:pic>
        <p:nvPicPr>
          <p:cNvPr id="136" name="Google Shape;136;p21"/>
          <p:cNvPicPr preferRelativeResize="0"/>
          <p:nvPr/>
        </p:nvPicPr>
        <p:blipFill>
          <a:blip r:embed="rId8">
            <a:alphaModFix/>
          </a:blip>
          <a:stretch>
            <a:fillRect/>
          </a:stretch>
        </p:blipFill>
        <p:spPr>
          <a:xfrm>
            <a:off x="193925" y="2511482"/>
            <a:ext cx="2078375" cy="2016493"/>
          </a:xfrm>
          <a:prstGeom prst="rect">
            <a:avLst/>
          </a:prstGeom>
          <a:noFill/>
          <a:ln>
            <a:noFill/>
          </a:ln>
        </p:spPr>
      </p:pic>
      <p:pic>
        <p:nvPicPr>
          <p:cNvPr id="137" name="Google Shape;137;p21"/>
          <p:cNvPicPr preferRelativeResize="0"/>
          <p:nvPr/>
        </p:nvPicPr>
        <p:blipFill>
          <a:blip r:embed="rId9">
            <a:alphaModFix/>
          </a:blip>
          <a:stretch>
            <a:fillRect/>
          </a:stretch>
        </p:blipFill>
        <p:spPr>
          <a:xfrm>
            <a:off x="4653325" y="2512722"/>
            <a:ext cx="2078375" cy="2022203"/>
          </a:xfrm>
          <a:prstGeom prst="rect">
            <a:avLst/>
          </a:prstGeom>
          <a:noFill/>
          <a:ln>
            <a:noFill/>
          </a:ln>
        </p:spPr>
      </p:pic>
      <p:pic>
        <p:nvPicPr>
          <p:cNvPr id="138" name="Google Shape;138;p21"/>
          <p:cNvPicPr preferRelativeResize="0"/>
          <p:nvPr/>
        </p:nvPicPr>
        <p:blipFill>
          <a:blip r:embed="rId10">
            <a:alphaModFix/>
          </a:blip>
          <a:stretch>
            <a:fillRect/>
          </a:stretch>
        </p:blipFill>
        <p:spPr>
          <a:xfrm>
            <a:off x="2452200" y="2506323"/>
            <a:ext cx="2078375" cy="2021652"/>
          </a:xfrm>
          <a:prstGeom prst="rect">
            <a:avLst/>
          </a:prstGeom>
          <a:noFill/>
          <a:ln>
            <a:noFill/>
          </a:ln>
        </p:spPr>
      </p:pic>
      <p:pic>
        <p:nvPicPr>
          <p:cNvPr id="139" name="Google Shape;139;p21"/>
          <p:cNvPicPr preferRelativeResize="0"/>
          <p:nvPr/>
        </p:nvPicPr>
        <p:blipFill>
          <a:blip r:embed="rId11">
            <a:alphaModFix/>
          </a:blip>
          <a:stretch>
            <a:fillRect/>
          </a:stretch>
        </p:blipFill>
        <p:spPr>
          <a:xfrm>
            <a:off x="6854450" y="2507938"/>
            <a:ext cx="2078375" cy="2031775"/>
          </a:xfrm>
          <a:prstGeom prst="rect">
            <a:avLst/>
          </a:prstGeom>
          <a:noFill/>
          <a:ln>
            <a:noFill/>
          </a:ln>
        </p:spPr>
      </p:pic>
      <p:sp>
        <p:nvSpPr>
          <p:cNvPr id="140" name="Google Shape;140;p21"/>
          <p:cNvSpPr txBox="1"/>
          <p:nvPr>
            <p:ph type="title"/>
          </p:nvPr>
        </p:nvSpPr>
        <p:spPr>
          <a:xfrm>
            <a:off x="117725" y="4620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sz="1600"/>
              <a:t>                     2003 MC Break-up Start                                        2003 MC Freeze-up Start</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